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1.xml" ContentType="application/inkml+xml"/>
  <Override PartName="/ppt/ink/ink2.xml" ContentType="application/inkml+xml"/>
  <Override PartName="/ppt/notesSlides/notesSlide7.xml" ContentType="application/vnd.openxmlformats-officedocument.presentationml.notesSlide+xml"/>
  <Override PartName="/ppt/ink/ink3.xml" ContentType="application/inkml+xml"/>
  <Override PartName="/ppt/ink/ink4.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57" r:id="rId2"/>
    <p:sldId id="260" r:id="rId3"/>
    <p:sldId id="262" r:id="rId4"/>
    <p:sldId id="276" r:id="rId5"/>
    <p:sldId id="278" r:id="rId6"/>
    <p:sldId id="259" r:id="rId7"/>
    <p:sldId id="273" r:id="rId8"/>
    <p:sldId id="279" r:id="rId9"/>
    <p:sldId id="270"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9568D"/>
    <a:srgbClr val="993B27"/>
    <a:srgbClr val="43546A"/>
    <a:srgbClr val="34806C"/>
    <a:srgbClr val="15574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988"/>
    <p:restoredTop sz="96763"/>
  </p:normalViewPr>
  <p:slideViewPr>
    <p:cSldViewPr snapToGrid="0" snapToObjects="1">
      <p:cViewPr>
        <p:scale>
          <a:sx n="170" d="100"/>
          <a:sy n="170" d="100"/>
        </p:scale>
        <p:origin x="1216" y="3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_rels/data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18BAC9-E4D3-4466-8910-9CE58C231A4F}"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0BDB422C-760B-4A15-A263-E2EBCA4D4C90}">
      <dgm:prSet custT="1"/>
      <dgm:spPr/>
      <dgm:t>
        <a:bodyPr/>
        <a:lstStyle/>
        <a:p>
          <a:pPr>
            <a:lnSpc>
              <a:spcPct val="100000"/>
            </a:lnSpc>
          </a:pPr>
          <a:r>
            <a:rPr lang="en-GB" sz="1400" dirty="0"/>
            <a:t>As a Society we came through COVID and closures pretty much unscathed, despite some challenging cost increases in energy and utilities beyond our original forecasts, we have continued to build reserves and spend where needed to support the organisation</a:t>
          </a:r>
          <a:endParaRPr lang="en-US" sz="1400" dirty="0"/>
        </a:p>
      </dgm:t>
    </dgm:pt>
    <dgm:pt modelId="{2D0489F2-16D5-419F-A810-F660B51549DC}" type="parTrans" cxnId="{37AADAE7-EF12-46DA-AB73-37EB0399D85D}">
      <dgm:prSet/>
      <dgm:spPr/>
      <dgm:t>
        <a:bodyPr/>
        <a:lstStyle/>
        <a:p>
          <a:endParaRPr lang="en-US"/>
        </a:p>
      </dgm:t>
    </dgm:pt>
    <dgm:pt modelId="{0845994B-D4F8-4D6A-88B8-6C32ADC0812D}" type="sibTrans" cxnId="{37AADAE7-EF12-46DA-AB73-37EB0399D85D}">
      <dgm:prSet/>
      <dgm:spPr/>
      <dgm:t>
        <a:bodyPr/>
        <a:lstStyle/>
        <a:p>
          <a:pPr>
            <a:lnSpc>
              <a:spcPct val="100000"/>
            </a:lnSpc>
          </a:pPr>
          <a:endParaRPr lang="en-US"/>
        </a:p>
      </dgm:t>
    </dgm:pt>
    <dgm:pt modelId="{F0DA4335-E1AD-4F6C-9BCC-CCF7E4281A8B}">
      <dgm:prSet custT="1"/>
      <dgm:spPr/>
      <dgm:t>
        <a:bodyPr/>
        <a:lstStyle/>
        <a:p>
          <a:pPr>
            <a:lnSpc>
              <a:spcPct val="100000"/>
            </a:lnSpc>
          </a:pPr>
          <a:r>
            <a:rPr lang="en-US" sz="1400" dirty="0"/>
            <a:t>We have tried to maintain a steady growth in certain areas. Bar sales have done extremely well and the reintroduction of tea and coffee has clearly paid off. We have played with bar pricing and ticket pricing to see the impact of change and are confident to move then a little now for next year for certain shows</a:t>
          </a:r>
        </a:p>
      </dgm:t>
    </dgm:pt>
    <dgm:pt modelId="{C5B445B2-5AB7-4065-B15D-BA374BDCA636}" type="parTrans" cxnId="{8531EEC0-F6AA-4D72-91FF-A2E464283181}">
      <dgm:prSet/>
      <dgm:spPr/>
      <dgm:t>
        <a:bodyPr/>
        <a:lstStyle/>
        <a:p>
          <a:endParaRPr lang="en-US"/>
        </a:p>
      </dgm:t>
    </dgm:pt>
    <dgm:pt modelId="{CE07FE8A-7CF0-49AF-8507-F495F8CECF34}" type="sibTrans" cxnId="{8531EEC0-F6AA-4D72-91FF-A2E464283181}">
      <dgm:prSet/>
      <dgm:spPr/>
      <dgm:t>
        <a:bodyPr/>
        <a:lstStyle/>
        <a:p>
          <a:pPr>
            <a:lnSpc>
              <a:spcPct val="100000"/>
            </a:lnSpc>
          </a:pPr>
          <a:endParaRPr lang="en-US"/>
        </a:p>
      </dgm:t>
    </dgm:pt>
    <dgm:pt modelId="{55391639-E189-4F18-A1E0-34973B9590D4}">
      <dgm:prSet custT="1"/>
      <dgm:spPr/>
      <dgm:t>
        <a:bodyPr/>
        <a:lstStyle/>
        <a:p>
          <a:pPr>
            <a:lnSpc>
              <a:spcPct val="100000"/>
            </a:lnSpc>
          </a:pPr>
          <a:r>
            <a:rPr lang="en-GB" sz="1400" dirty="0"/>
            <a:t>As with all buildings, we needed to continue to maintain ourselves as a safe place to visit and ongoing maintenance/replacement of items aged or otherwise. As Treasurer, I continue to drive policy for large spend approvals and most (but not all) large expenditure was pre-approved as part of an agreed process.</a:t>
          </a:r>
          <a:endParaRPr lang="en-US" sz="1400" dirty="0"/>
        </a:p>
      </dgm:t>
    </dgm:pt>
    <dgm:pt modelId="{55604228-7954-4BFC-AECF-8626D3BC5AD5}" type="parTrans" cxnId="{4D2C2229-2FA7-47AB-A53A-C999A150F084}">
      <dgm:prSet/>
      <dgm:spPr/>
      <dgm:t>
        <a:bodyPr/>
        <a:lstStyle/>
        <a:p>
          <a:endParaRPr lang="en-US"/>
        </a:p>
      </dgm:t>
    </dgm:pt>
    <dgm:pt modelId="{4B26CC6F-E871-44CD-9625-6F4A536E1C2D}" type="sibTrans" cxnId="{4D2C2229-2FA7-47AB-A53A-C999A150F084}">
      <dgm:prSet/>
      <dgm:spPr/>
      <dgm:t>
        <a:bodyPr/>
        <a:lstStyle/>
        <a:p>
          <a:pPr>
            <a:lnSpc>
              <a:spcPct val="100000"/>
            </a:lnSpc>
          </a:pPr>
          <a:endParaRPr lang="en-US"/>
        </a:p>
      </dgm:t>
    </dgm:pt>
    <dgm:pt modelId="{2B92E51A-B6F3-4E97-BF9B-F41782E8EC1D}">
      <dgm:prSet custT="1"/>
      <dgm:spPr/>
      <dgm:t>
        <a:bodyPr/>
        <a:lstStyle/>
        <a:p>
          <a:pPr>
            <a:lnSpc>
              <a:spcPct val="100000"/>
            </a:lnSpc>
          </a:pPr>
          <a:r>
            <a:rPr lang="en-GB" sz="1400" dirty="0"/>
            <a:t>Our largest outgoings remain Theatre Overheads, Utilities and Insurance, but the single largest investment was to refurbish our foyer and bar area. Having entered this season very cash positive, our 40</a:t>
          </a:r>
          <a:r>
            <a:rPr lang="en-GB" sz="1400" baseline="30000" dirty="0"/>
            <a:t>th</a:t>
          </a:r>
          <a:r>
            <a:rPr lang="en-GB" sz="1400" dirty="0"/>
            <a:t> year in the QMT, we earmarked considerable spend to satisfy that and what we wanted to do and still do this year</a:t>
          </a:r>
        </a:p>
        <a:p>
          <a:pPr>
            <a:lnSpc>
              <a:spcPct val="100000"/>
            </a:lnSpc>
          </a:pPr>
          <a:r>
            <a:rPr lang="en-GB" sz="1400" baseline="30000" dirty="0"/>
            <a:t>   </a:t>
          </a:r>
          <a:endParaRPr lang="en-US" sz="1400" dirty="0"/>
        </a:p>
      </dgm:t>
    </dgm:pt>
    <dgm:pt modelId="{CC41EF3F-C7B2-4C8C-BF25-8390D8AAC30D}" type="parTrans" cxnId="{A9752D68-8F48-4122-A63A-DF379F234C57}">
      <dgm:prSet/>
      <dgm:spPr/>
      <dgm:t>
        <a:bodyPr/>
        <a:lstStyle/>
        <a:p>
          <a:endParaRPr lang="en-US"/>
        </a:p>
      </dgm:t>
    </dgm:pt>
    <dgm:pt modelId="{1C4288DD-14AA-4CB9-A21C-0ED4827774B4}" type="sibTrans" cxnId="{A9752D68-8F48-4122-A63A-DF379F234C57}">
      <dgm:prSet/>
      <dgm:spPr/>
      <dgm:t>
        <a:bodyPr/>
        <a:lstStyle/>
        <a:p>
          <a:endParaRPr lang="en-US"/>
        </a:p>
      </dgm:t>
    </dgm:pt>
    <dgm:pt modelId="{FC0D5BA0-8E72-4D68-B4D0-FAC57152A47B}" type="pres">
      <dgm:prSet presAssocID="{5F18BAC9-E4D3-4466-8910-9CE58C231A4F}" presName="root" presStyleCnt="0">
        <dgm:presLayoutVars>
          <dgm:dir/>
          <dgm:resizeHandles val="exact"/>
        </dgm:presLayoutVars>
      </dgm:prSet>
      <dgm:spPr/>
    </dgm:pt>
    <dgm:pt modelId="{BA0E8A08-E53D-4FC5-8DFA-F855F7659BF0}" type="pres">
      <dgm:prSet presAssocID="{5F18BAC9-E4D3-4466-8910-9CE58C231A4F}" presName="container" presStyleCnt="0">
        <dgm:presLayoutVars>
          <dgm:dir/>
          <dgm:resizeHandles val="exact"/>
        </dgm:presLayoutVars>
      </dgm:prSet>
      <dgm:spPr/>
    </dgm:pt>
    <dgm:pt modelId="{59B19B54-8CD2-4CB7-B330-74AE818ED0EE}" type="pres">
      <dgm:prSet presAssocID="{0BDB422C-760B-4A15-A263-E2EBCA4D4C90}" presName="compNode" presStyleCnt="0"/>
      <dgm:spPr/>
    </dgm:pt>
    <dgm:pt modelId="{DA6317AA-F651-4DAD-92A9-81355D957426}" type="pres">
      <dgm:prSet presAssocID="{0BDB422C-760B-4A15-A263-E2EBCA4D4C90}" presName="iconBgRect" presStyleLbl="bgShp" presStyleIdx="0" presStyleCnt="4"/>
      <dgm:spPr/>
    </dgm:pt>
    <dgm:pt modelId="{A64D73FA-13A9-4369-BAA8-3B4DE8020268}" type="pres">
      <dgm:prSet presAssocID="{0BDB422C-760B-4A15-A263-E2EBCA4D4C90}"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ollar"/>
        </a:ext>
      </dgm:extLst>
    </dgm:pt>
    <dgm:pt modelId="{A83C3462-3A9C-4F9E-9D1C-95D36E85F21D}" type="pres">
      <dgm:prSet presAssocID="{0BDB422C-760B-4A15-A263-E2EBCA4D4C90}" presName="spaceRect" presStyleCnt="0"/>
      <dgm:spPr/>
    </dgm:pt>
    <dgm:pt modelId="{FCD73052-7642-4C10-A1DC-56FA69E0C07B}" type="pres">
      <dgm:prSet presAssocID="{0BDB422C-760B-4A15-A263-E2EBCA4D4C90}" presName="textRect" presStyleLbl="revTx" presStyleIdx="0" presStyleCnt="4" custScaleY="174009">
        <dgm:presLayoutVars>
          <dgm:chMax val="1"/>
          <dgm:chPref val="1"/>
        </dgm:presLayoutVars>
      </dgm:prSet>
      <dgm:spPr/>
    </dgm:pt>
    <dgm:pt modelId="{6D32C30D-25EE-4CD2-89C4-BA1F6A1432FF}" type="pres">
      <dgm:prSet presAssocID="{0845994B-D4F8-4D6A-88B8-6C32ADC0812D}" presName="sibTrans" presStyleLbl="sibTrans2D1" presStyleIdx="0" presStyleCnt="0"/>
      <dgm:spPr/>
    </dgm:pt>
    <dgm:pt modelId="{569AF55E-C15B-45AF-8A67-F1F1A126AD00}" type="pres">
      <dgm:prSet presAssocID="{F0DA4335-E1AD-4F6C-9BCC-CCF7E4281A8B}" presName="compNode" presStyleCnt="0"/>
      <dgm:spPr/>
    </dgm:pt>
    <dgm:pt modelId="{EC9CEEE9-5793-4B02-8BE9-BAA58B109847}" type="pres">
      <dgm:prSet presAssocID="{F0DA4335-E1AD-4F6C-9BCC-CCF7E4281A8B}" presName="iconBgRect" presStyleLbl="bgShp" presStyleIdx="1" presStyleCnt="4"/>
      <dgm:spPr/>
    </dgm:pt>
    <dgm:pt modelId="{E61B96C5-57EF-41C4-B2CA-B14939E21272}" type="pres">
      <dgm:prSet presAssocID="{F0DA4335-E1AD-4F6C-9BCC-CCF7E4281A8B}"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uburban scene"/>
        </a:ext>
      </dgm:extLst>
    </dgm:pt>
    <dgm:pt modelId="{13503DF1-8EAD-400B-8F70-AFDC1F9D2A42}" type="pres">
      <dgm:prSet presAssocID="{F0DA4335-E1AD-4F6C-9BCC-CCF7E4281A8B}" presName="spaceRect" presStyleCnt="0"/>
      <dgm:spPr/>
    </dgm:pt>
    <dgm:pt modelId="{F9A2DEDD-D063-4EFA-B8B7-9FBE30418751}" type="pres">
      <dgm:prSet presAssocID="{F0DA4335-E1AD-4F6C-9BCC-CCF7E4281A8B}" presName="textRect" presStyleLbl="revTx" presStyleIdx="1" presStyleCnt="4">
        <dgm:presLayoutVars>
          <dgm:chMax val="1"/>
          <dgm:chPref val="1"/>
        </dgm:presLayoutVars>
      </dgm:prSet>
      <dgm:spPr/>
    </dgm:pt>
    <dgm:pt modelId="{F33DECE3-8F96-4B5E-B6BF-9A5B3014BCC8}" type="pres">
      <dgm:prSet presAssocID="{CE07FE8A-7CF0-49AF-8507-F495F8CECF34}" presName="sibTrans" presStyleLbl="sibTrans2D1" presStyleIdx="0" presStyleCnt="0"/>
      <dgm:spPr/>
    </dgm:pt>
    <dgm:pt modelId="{FC0999C6-8143-438E-B0FE-E2339EAF315E}" type="pres">
      <dgm:prSet presAssocID="{55391639-E189-4F18-A1E0-34973B9590D4}" presName="compNode" presStyleCnt="0"/>
      <dgm:spPr/>
    </dgm:pt>
    <dgm:pt modelId="{A6F066C4-1A7A-468F-9C19-44E4D96558BA}" type="pres">
      <dgm:prSet presAssocID="{55391639-E189-4F18-A1E0-34973B9590D4}" presName="iconBgRect" presStyleLbl="bgShp" presStyleIdx="2" presStyleCnt="4"/>
      <dgm:spPr/>
    </dgm:pt>
    <dgm:pt modelId="{1DB5FD3E-A137-4747-8F35-F8B206D6E37A}" type="pres">
      <dgm:prSet presAssocID="{55391639-E189-4F18-A1E0-34973B9590D4}"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ity"/>
        </a:ext>
      </dgm:extLst>
    </dgm:pt>
    <dgm:pt modelId="{850F6864-0D10-4C37-968B-CD9531B7597A}" type="pres">
      <dgm:prSet presAssocID="{55391639-E189-4F18-A1E0-34973B9590D4}" presName="spaceRect" presStyleCnt="0"/>
      <dgm:spPr/>
    </dgm:pt>
    <dgm:pt modelId="{F8E19361-17E9-41E2-BAF9-38CF7E7F6E99}" type="pres">
      <dgm:prSet presAssocID="{55391639-E189-4F18-A1E0-34973B9590D4}" presName="textRect" presStyleLbl="revTx" presStyleIdx="2" presStyleCnt="4" custScaleY="157059">
        <dgm:presLayoutVars>
          <dgm:chMax val="1"/>
          <dgm:chPref val="1"/>
        </dgm:presLayoutVars>
      </dgm:prSet>
      <dgm:spPr/>
    </dgm:pt>
    <dgm:pt modelId="{61EF6704-4840-4E7B-84CF-6BE5FB523C51}" type="pres">
      <dgm:prSet presAssocID="{4B26CC6F-E871-44CD-9625-6F4A536E1C2D}" presName="sibTrans" presStyleLbl="sibTrans2D1" presStyleIdx="0" presStyleCnt="0"/>
      <dgm:spPr/>
    </dgm:pt>
    <dgm:pt modelId="{119BA144-EC02-42DB-8D8C-F0939B875B61}" type="pres">
      <dgm:prSet presAssocID="{2B92E51A-B6F3-4E97-BF9B-F41782E8EC1D}" presName="compNode" presStyleCnt="0"/>
      <dgm:spPr/>
    </dgm:pt>
    <dgm:pt modelId="{92A2B782-252C-40CE-B40A-9D1F1DB528E4}" type="pres">
      <dgm:prSet presAssocID="{2B92E51A-B6F3-4E97-BF9B-F41782E8EC1D}" presName="iconBgRect" presStyleLbl="bgShp" presStyleIdx="3" presStyleCnt="4"/>
      <dgm:spPr/>
    </dgm:pt>
    <dgm:pt modelId="{81B97975-32F0-4443-A6A3-477D2DEBADAB}" type="pres">
      <dgm:prSet presAssocID="{2B92E51A-B6F3-4E97-BF9B-F41782E8EC1D}"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Bar Graph with Downward Trend"/>
        </a:ext>
      </dgm:extLst>
    </dgm:pt>
    <dgm:pt modelId="{F5637B8B-9A84-408B-8877-3AA64E1FDFF9}" type="pres">
      <dgm:prSet presAssocID="{2B92E51A-B6F3-4E97-BF9B-F41782E8EC1D}" presName="spaceRect" presStyleCnt="0"/>
      <dgm:spPr/>
    </dgm:pt>
    <dgm:pt modelId="{FDE9105F-543C-45AB-B33E-2D17B2290AD6}" type="pres">
      <dgm:prSet presAssocID="{2B92E51A-B6F3-4E97-BF9B-F41782E8EC1D}" presName="textRect" presStyleLbl="revTx" presStyleIdx="3" presStyleCnt="4">
        <dgm:presLayoutVars>
          <dgm:chMax val="1"/>
          <dgm:chPref val="1"/>
        </dgm:presLayoutVars>
      </dgm:prSet>
      <dgm:spPr/>
    </dgm:pt>
  </dgm:ptLst>
  <dgm:cxnLst>
    <dgm:cxn modelId="{DBAA7401-5102-4009-9C23-B9FDA253890E}" type="presOf" srcId="{CE07FE8A-7CF0-49AF-8507-F495F8CECF34}" destId="{F33DECE3-8F96-4B5E-B6BF-9A5B3014BCC8}" srcOrd="0" destOrd="0" presId="urn:microsoft.com/office/officeart/2018/2/layout/IconCircleList"/>
    <dgm:cxn modelId="{A41A7A0E-9932-4B45-806F-6F11AC280575}" type="presOf" srcId="{4B26CC6F-E871-44CD-9625-6F4A536E1C2D}" destId="{61EF6704-4840-4E7B-84CF-6BE5FB523C51}" srcOrd="0" destOrd="0" presId="urn:microsoft.com/office/officeart/2018/2/layout/IconCircleList"/>
    <dgm:cxn modelId="{E8AE3A22-DF96-4D6C-BDBE-706ECDE8C237}" type="presOf" srcId="{0BDB422C-760B-4A15-A263-E2EBCA4D4C90}" destId="{FCD73052-7642-4C10-A1DC-56FA69E0C07B}" srcOrd="0" destOrd="0" presId="urn:microsoft.com/office/officeart/2018/2/layout/IconCircleList"/>
    <dgm:cxn modelId="{4D2C2229-2FA7-47AB-A53A-C999A150F084}" srcId="{5F18BAC9-E4D3-4466-8910-9CE58C231A4F}" destId="{55391639-E189-4F18-A1E0-34973B9590D4}" srcOrd="2" destOrd="0" parTransId="{55604228-7954-4BFC-AECF-8626D3BC5AD5}" sibTransId="{4B26CC6F-E871-44CD-9625-6F4A536E1C2D}"/>
    <dgm:cxn modelId="{79AD8F3A-3B6D-4077-8BFC-D02E9917E19E}" type="presOf" srcId="{5F18BAC9-E4D3-4466-8910-9CE58C231A4F}" destId="{FC0D5BA0-8E72-4D68-B4D0-FAC57152A47B}" srcOrd="0" destOrd="0" presId="urn:microsoft.com/office/officeart/2018/2/layout/IconCircleList"/>
    <dgm:cxn modelId="{A9752D68-8F48-4122-A63A-DF379F234C57}" srcId="{5F18BAC9-E4D3-4466-8910-9CE58C231A4F}" destId="{2B92E51A-B6F3-4E97-BF9B-F41782E8EC1D}" srcOrd="3" destOrd="0" parTransId="{CC41EF3F-C7B2-4C8C-BF25-8390D8AAC30D}" sibTransId="{1C4288DD-14AA-4CB9-A21C-0ED4827774B4}"/>
    <dgm:cxn modelId="{0030E197-2A3D-472B-ABB9-8487E7E5CB70}" type="presOf" srcId="{2B92E51A-B6F3-4E97-BF9B-F41782E8EC1D}" destId="{FDE9105F-543C-45AB-B33E-2D17B2290AD6}" srcOrd="0" destOrd="0" presId="urn:microsoft.com/office/officeart/2018/2/layout/IconCircleList"/>
    <dgm:cxn modelId="{8531EEC0-F6AA-4D72-91FF-A2E464283181}" srcId="{5F18BAC9-E4D3-4466-8910-9CE58C231A4F}" destId="{F0DA4335-E1AD-4F6C-9BCC-CCF7E4281A8B}" srcOrd="1" destOrd="0" parTransId="{C5B445B2-5AB7-4065-B15D-BA374BDCA636}" sibTransId="{CE07FE8A-7CF0-49AF-8507-F495F8CECF34}"/>
    <dgm:cxn modelId="{A6207DD3-2BEC-477F-BB73-4FF6D223492C}" type="presOf" srcId="{0845994B-D4F8-4D6A-88B8-6C32ADC0812D}" destId="{6D32C30D-25EE-4CD2-89C4-BA1F6A1432FF}" srcOrd="0" destOrd="0" presId="urn:microsoft.com/office/officeart/2018/2/layout/IconCircleList"/>
    <dgm:cxn modelId="{43914ED8-02CB-40B3-BD54-2062EC1C20C1}" type="presOf" srcId="{55391639-E189-4F18-A1E0-34973B9590D4}" destId="{F8E19361-17E9-41E2-BAF9-38CF7E7F6E99}" srcOrd="0" destOrd="0" presId="urn:microsoft.com/office/officeart/2018/2/layout/IconCircleList"/>
    <dgm:cxn modelId="{4FC70BE5-3AA2-4376-BBE1-7EA817CEEC41}" type="presOf" srcId="{F0DA4335-E1AD-4F6C-9BCC-CCF7E4281A8B}" destId="{F9A2DEDD-D063-4EFA-B8B7-9FBE30418751}" srcOrd="0" destOrd="0" presId="urn:microsoft.com/office/officeart/2018/2/layout/IconCircleList"/>
    <dgm:cxn modelId="{37AADAE7-EF12-46DA-AB73-37EB0399D85D}" srcId="{5F18BAC9-E4D3-4466-8910-9CE58C231A4F}" destId="{0BDB422C-760B-4A15-A263-E2EBCA4D4C90}" srcOrd="0" destOrd="0" parTransId="{2D0489F2-16D5-419F-A810-F660B51549DC}" sibTransId="{0845994B-D4F8-4D6A-88B8-6C32ADC0812D}"/>
    <dgm:cxn modelId="{CA4DC050-7E0C-414F-A880-71A6BB7DC53F}" type="presParOf" srcId="{FC0D5BA0-8E72-4D68-B4D0-FAC57152A47B}" destId="{BA0E8A08-E53D-4FC5-8DFA-F855F7659BF0}" srcOrd="0" destOrd="0" presId="urn:microsoft.com/office/officeart/2018/2/layout/IconCircleList"/>
    <dgm:cxn modelId="{CD27B5C3-E9E9-4F73-AB9C-E8431A261F2E}" type="presParOf" srcId="{BA0E8A08-E53D-4FC5-8DFA-F855F7659BF0}" destId="{59B19B54-8CD2-4CB7-B330-74AE818ED0EE}" srcOrd="0" destOrd="0" presId="urn:microsoft.com/office/officeart/2018/2/layout/IconCircleList"/>
    <dgm:cxn modelId="{FEFE1094-0B11-485C-8F75-5D7F487844A5}" type="presParOf" srcId="{59B19B54-8CD2-4CB7-B330-74AE818ED0EE}" destId="{DA6317AA-F651-4DAD-92A9-81355D957426}" srcOrd="0" destOrd="0" presId="urn:microsoft.com/office/officeart/2018/2/layout/IconCircleList"/>
    <dgm:cxn modelId="{63DBAF81-84FA-4268-ABCC-41565BC57B66}" type="presParOf" srcId="{59B19B54-8CD2-4CB7-B330-74AE818ED0EE}" destId="{A64D73FA-13A9-4369-BAA8-3B4DE8020268}" srcOrd="1" destOrd="0" presId="urn:microsoft.com/office/officeart/2018/2/layout/IconCircleList"/>
    <dgm:cxn modelId="{F44A0A28-BD7D-4E92-A54B-480BFF1E3CB5}" type="presParOf" srcId="{59B19B54-8CD2-4CB7-B330-74AE818ED0EE}" destId="{A83C3462-3A9C-4F9E-9D1C-95D36E85F21D}" srcOrd="2" destOrd="0" presId="urn:microsoft.com/office/officeart/2018/2/layout/IconCircleList"/>
    <dgm:cxn modelId="{FEE3B9AB-FBBC-44E8-8FEC-F2BE9A8C818B}" type="presParOf" srcId="{59B19B54-8CD2-4CB7-B330-74AE818ED0EE}" destId="{FCD73052-7642-4C10-A1DC-56FA69E0C07B}" srcOrd="3" destOrd="0" presId="urn:microsoft.com/office/officeart/2018/2/layout/IconCircleList"/>
    <dgm:cxn modelId="{A12E29E7-1D05-4356-8339-65AAC4E359D4}" type="presParOf" srcId="{BA0E8A08-E53D-4FC5-8DFA-F855F7659BF0}" destId="{6D32C30D-25EE-4CD2-89C4-BA1F6A1432FF}" srcOrd="1" destOrd="0" presId="urn:microsoft.com/office/officeart/2018/2/layout/IconCircleList"/>
    <dgm:cxn modelId="{DBAB2D0F-E97A-4130-85B5-AC1BBEB568F3}" type="presParOf" srcId="{BA0E8A08-E53D-4FC5-8DFA-F855F7659BF0}" destId="{569AF55E-C15B-45AF-8A67-F1F1A126AD00}" srcOrd="2" destOrd="0" presId="urn:microsoft.com/office/officeart/2018/2/layout/IconCircleList"/>
    <dgm:cxn modelId="{BD3C3F34-F489-4C74-AFF9-E9B6FC685C0B}" type="presParOf" srcId="{569AF55E-C15B-45AF-8A67-F1F1A126AD00}" destId="{EC9CEEE9-5793-4B02-8BE9-BAA58B109847}" srcOrd="0" destOrd="0" presId="urn:microsoft.com/office/officeart/2018/2/layout/IconCircleList"/>
    <dgm:cxn modelId="{340A22EC-700E-4600-93DC-5BFFE0752CB3}" type="presParOf" srcId="{569AF55E-C15B-45AF-8A67-F1F1A126AD00}" destId="{E61B96C5-57EF-41C4-B2CA-B14939E21272}" srcOrd="1" destOrd="0" presId="urn:microsoft.com/office/officeart/2018/2/layout/IconCircleList"/>
    <dgm:cxn modelId="{176457CE-9140-4A4A-9305-7ABB7455DC18}" type="presParOf" srcId="{569AF55E-C15B-45AF-8A67-F1F1A126AD00}" destId="{13503DF1-8EAD-400B-8F70-AFDC1F9D2A42}" srcOrd="2" destOrd="0" presId="urn:microsoft.com/office/officeart/2018/2/layout/IconCircleList"/>
    <dgm:cxn modelId="{775C69E0-FC87-4489-B8E5-FC4499079B14}" type="presParOf" srcId="{569AF55E-C15B-45AF-8A67-F1F1A126AD00}" destId="{F9A2DEDD-D063-4EFA-B8B7-9FBE30418751}" srcOrd="3" destOrd="0" presId="urn:microsoft.com/office/officeart/2018/2/layout/IconCircleList"/>
    <dgm:cxn modelId="{ADDA2EEF-E5CE-4CAC-B694-9CA265BC5476}" type="presParOf" srcId="{BA0E8A08-E53D-4FC5-8DFA-F855F7659BF0}" destId="{F33DECE3-8F96-4B5E-B6BF-9A5B3014BCC8}" srcOrd="3" destOrd="0" presId="urn:microsoft.com/office/officeart/2018/2/layout/IconCircleList"/>
    <dgm:cxn modelId="{8028A77F-6A0B-423B-B90E-51CCBFB0B0F9}" type="presParOf" srcId="{BA0E8A08-E53D-4FC5-8DFA-F855F7659BF0}" destId="{FC0999C6-8143-438E-B0FE-E2339EAF315E}" srcOrd="4" destOrd="0" presId="urn:microsoft.com/office/officeart/2018/2/layout/IconCircleList"/>
    <dgm:cxn modelId="{2A3A9CDB-54C6-4C74-8009-C4B2F8978DA1}" type="presParOf" srcId="{FC0999C6-8143-438E-B0FE-E2339EAF315E}" destId="{A6F066C4-1A7A-468F-9C19-44E4D96558BA}" srcOrd="0" destOrd="0" presId="urn:microsoft.com/office/officeart/2018/2/layout/IconCircleList"/>
    <dgm:cxn modelId="{E7A4F3FF-E3D2-4B71-B9BE-E4688FC837E2}" type="presParOf" srcId="{FC0999C6-8143-438E-B0FE-E2339EAF315E}" destId="{1DB5FD3E-A137-4747-8F35-F8B206D6E37A}" srcOrd="1" destOrd="0" presId="urn:microsoft.com/office/officeart/2018/2/layout/IconCircleList"/>
    <dgm:cxn modelId="{F60E0327-EC74-4027-83EE-D3BA476BE023}" type="presParOf" srcId="{FC0999C6-8143-438E-B0FE-E2339EAF315E}" destId="{850F6864-0D10-4C37-968B-CD9531B7597A}" srcOrd="2" destOrd="0" presId="urn:microsoft.com/office/officeart/2018/2/layout/IconCircleList"/>
    <dgm:cxn modelId="{88C0C6C4-78AA-46FC-BC8D-AE3F96C3B379}" type="presParOf" srcId="{FC0999C6-8143-438E-B0FE-E2339EAF315E}" destId="{F8E19361-17E9-41E2-BAF9-38CF7E7F6E99}" srcOrd="3" destOrd="0" presId="urn:microsoft.com/office/officeart/2018/2/layout/IconCircleList"/>
    <dgm:cxn modelId="{4522EFCD-7C0C-40F0-9315-C8323C9ED161}" type="presParOf" srcId="{BA0E8A08-E53D-4FC5-8DFA-F855F7659BF0}" destId="{61EF6704-4840-4E7B-84CF-6BE5FB523C51}" srcOrd="5" destOrd="0" presId="urn:microsoft.com/office/officeart/2018/2/layout/IconCircleList"/>
    <dgm:cxn modelId="{AF212412-5759-4011-84F7-34515B32FDDF}" type="presParOf" srcId="{BA0E8A08-E53D-4FC5-8DFA-F855F7659BF0}" destId="{119BA144-EC02-42DB-8D8C-F0939B875B61}" srcOrd="6" destOrd="0" presId="urn:microsoft.com/office/officeart/2018/2/layout/IconCircleList"/>
    <dgm:cxn modelId="{359B56C9-AD84-4A79-8294-993503F42508}" type="presParOf" srcId="{119BA144-EC02-42DB-8D8C-F0939B875B61}" destId="{92A2B782-252C-40CE-B40A-9D1F1DB528E4}" srcOrd="0" destOrd="0" presId="urn:microsoft.com/office/officeart/2018/2/layout/IconCircleList"/>
    <dgm:cxn modelId="{143C5E50-55EB-40D5-A11E-8C0C0E954906}" type="presParOf" srcId="{119BA144-EC02-42DB-8D8C-F0939B875B61}" destId="{81B97975-32F0-4443-A6A3-477D2DEBADAB}" srcOrd="1" destOrd="0" presId="urn:microsoft.com/office/officeart/2018/2/layout/IconCircleList"/>
    <dgm:cxn modelId="{B73EC395-CCD5-4EA1-B6DF-47B0257330E6}" type="presParOf" srcId="{119BA144-EC02-42DB-8D8C-F0939B875B61}" destId="{F5637B8B-9A84-408B-8877-3AA64E1FDFF9}" srcOrd="2" destOrd="0" presId="urn:microsoft.com/office/officeart/2018/2/layout/IconCircleList"/>
    <dgm:cxn modelId="{B2583F3F-EFE7-4BFF-AD65-6460EF649B18}" type="presParOf" srcId="{119BA144-EC02-42DB-8D8C-F0939B875B61}" destId="{FDE9105F-543C-45AB-B33E-2D17B2290AD6}"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6317AA-F651-4DAD-92A9-81355D957426}">
      <dsp:nvSpPr>
        <dsp:cNvPr id="0" name=""/>
        <dsp:cNvSpPr/>
      </dsp:nvSpPr>
      <dsp:spPr>
        <a:xfrm>
          <a:off x="100903" y="942685"/>
          <a:ext cx="1112144" cy="111214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64D73FA-13A9-4369-BAA8-3B4DE8020268}">
      <dsp:nvSpPr>
        <dsp:cNvPr id="0" name=""/>
        <dsp:cNvSpPr/>
      </dsp:nvSpPr>
      <dsp:spPr>
        <a:xfrm>
          <a:off x="334454" y="1176235"/>
          <a:ext cx="645043" cy="64504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CD73052-7642-4C10-A1DC-56FA69E0C07B}">
      <dsp:nvSpPr>
        <dsp:cNvPr id="0" name=""/>
        <dsp:cNvSpPr/>
      </dsp:nvSpPr>
      <dsp:spPr>
        <a:xfrm>
          <a:off x="1451364" y="531141"/>
          <a:ext cx="2621483" cy="19352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GB" sz="1400" kern="1200" dirty="0"/>
            <a:t>As a Society we came through COVID and closures pretty much unscathed, despite some challenging cost increases in energy and utilities beyond our original forecasts, we have continued to build reserves and spend where needed to support the organisation</a:t>
          </a:r>
          <a:endParaRPr lang="en-US" sz="1400" kern="1200" dirty="0"/>
        </a:p>
      </dsp:txBody>
      <dsp:txXfrm>
        <a:off x="1451364" y="531141"/>
        <a:ext cx="2621483" cy="1935231"/>
      </dsp:txXfrm>
    </dsp:sp>
    <dsp:sp modelId="{EC9CEEE9-5793-4B02-8BE9-BAA58B109847}">
      <dsp:nvSpPr>
        <dsp:cNvPr id="0" name=""/>
        <dsp:cNvSpPr/>
      </dsp:nvSpPr>
      <dsp:spPr>
        <a:xfrm>
          <a:off x="4529622" y="942685"/>
          <a:ext cx="1112144" cy="111214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61B96C5-57EF-41C4-B2CA-B14939E21272}">
      <dsp:nvSpPr>
        <dsp:cNvPr id="0" name=""/>
        <dsp:cNvSpPr/>
      </dsp:nvSpPr>
      <dsp:spPr>
        <a:xfrm>
          <a:off x="4763172" y="1176235"/>
          <a:ext cx="645043" cy="64504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9A2DEDD-D063-4EFA-B8B7-9FBE30418751}">
      <dsp:nvSpPr>
        <dsp:cNvPr id="0" name=""/>
        <dsp:cNvSpPr/>
      </dsp:nvSpPr>
      <dsp:spPr>
        <a:xfrm>
          <a:off x="5880083" y="942685"/>
          <a:ext cx="2621483" cy="11121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kern="1200" dirty="0"/>
            <a:t>We have tried to maintain a steady growth in certain areas. Bar sales have done extremely well and the reintroduction of tea and coffee has clearly paid off. We have played with bar pricing and ticket pricing to see the impact of change and are confident to move then a little now for next year for certain shows</a:t>
          </a:r>
        </a:p>
      </dsp:txBody>
      <dsp:txXfrm>
        <a:off x="5880083" y="942685"/>
        <a:ext cx="2621483" cy="1112144"/>
      </dsp:txXfrm>
    </dsp:sp>
    <dsp:sp modelId="{A6F066C4-1A7A-468F-9C19-44E4D96558BA}">
      <dsp:nvSpPr>
        <dsp:cNvPr id="0" name=""/>
        <dsp:cNvSpPr/>
      </dsp:nvSpPr>
      <dsp:spPr>
        <a:xfrm>
          <a:off x="100903" y="3755374"/>
          <a:ext cx="1112144" cy="111214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DB5FD3E-A137-4747-8F35-F8B206D6E37A}">
      <dsp:nvSpPr>
        <dsp:cNvPr id="0" name=""/>
        <dsp:cNvSpPr/>
      </dsp:nvSpPr>
      <dsp:spPr>
        <a:xfrm>
          <a:off x="334454" y="3988924"/>
          <a:ext cx="645043" cy="64504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8E19361-17E9-41E2-BAF9-38CF7E7F6E99}">
      <dsp:nvSpPr>
        <dsp:cNvPr id="0" name=""/>
        <dsp:cNvSpPr/>
      </dsp:nvSpPr>
      <dsp:spPr>
        <a:xfrm>
          <a:off x="1451364" y="3438085"/>
          <a:ext cx="2621483" cy="17467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GB" sz="1400" kern="1200" dirty="0"/>
            <a:t>As with all buildings, we needed to continue to maintain ourselves as a safe place to visit and ongoing maintenance/replacement of items aged or otherwise. As Treasurer, I continue to drive policy for large spend approvals and most (but not all) large expenditure was pre-approved as part of an agreed process.</a:t>
          </a:r>
          <a:endParaRPr lang="en-US" sz="1400" kern="1200" dirty="0"/>
        </a:p>
      </dsp:txBody>
      <dsp:txXfrm>
        <a:off x="1451364" y="3438085"/>
        <a:ext cx="2621483" cy="1746723"/>
      </dsp:txXfrm>
    </dsp:sp>
    <dsp:sp modelId="{92A2B782-252C-40CE-B40A-9D1F1DB528E4}">
      <dsp:nvSpPr>
        <dsp:cNvPr id="0" name=""/>
        <dsp:cNvSpPr/>
      </dsp:nvSpPr>
      <dsp:spPr>
        <a:xfrm>
          <a:off x="4529622" y="3755374"/>
          <a:ext cx="1112144" cy="111214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1B97975-32F0-4443-A6A3-477D2DEBADAB}">
      <dsp:nvSpPr>
        <dsp:cNvPr id="0" name=""/>
        <dsp:cNvSpPr/>
      </dsp:nvSpPr>
      <dsp:spPr>
        <a:xfrm>
          <a:off x="4763172" y="3988924"/>
          <a:ext cx="645043" cy="64504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DE9105F-543C-45AB-B33E-2D17B2290AD6}">
      <dsp:nvSpPr>
        <dsp:cNvPr id="0" name=""/>
        <dsp:cNvSpPr/>
      </dsp:nvSpPr>
      <dsp:spPr>
        <a:xfrm>
          <a:off x="5880083" y="3755374"/>
          <a:ext cx="2621483" cy="11121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GB" sz="1400" kern="1200" dirty="0"/>
            <a:t>Our largest outgoings remain Theatre Overheads, Utilities and Insurance, but the single largest investment was to refurbish our foyer and bar area. Having entered this season very cash positive, our 40</a:t>
          </a:r>
          <a:r>
            <a:rPr lang="en-GB" sz="1400" kern="1200" baseline="30000" dirty="0"/>
            <a:t>th</a:t>
          </a:r>
          <a:r>
            <a:rPr lang="en-GB" sz="1400" kern="1200" dirty="0"/>
            <a:t> year in the QMT, we earmarked considerable spend to satisfy that and what we wanted to do and still do this year</a:t>
          </a:r>
        </a:p>
        <a:p>
          <a:pPr marL="0" lvl="0" indent="0" algn="l" defTabSz="622300">
            <a:lnSpc>
              <a:spcPct val="100000"/>
            </a:lnSpc>
            <a:spcBef>
              <a:spcPct val="0"/>
            </a:spcBef>
            <a:spcAft>
              <a:spcPct val="35000"/>
            </a:spcAft>
            <a:buNone/>
          </a:pPr>
          <a:r>
            <a:rPr lang="en-GB" sz="1400" kern="1200" baseline="30000" dirty="0"/>
            <a:t>   </a:t>
          </a:r>
          <a:endParaRPr lang="en-US" sz="1400" kern="1200" dirty="0"/>
        </a:p>
      </dsp:txBody>
      <dsp:txXfrm>
        <a:off x="5880083" y="3755374"/>
        <a:ext cx="2621483" cy="1112144"/>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7T11:38:46.135"/>
    </inkml:context>
    <inkml:brush xml:id="br0">
      <inkml:brushProperty name="width" value="0.05" units="cm"/>
      <inkml:brushProperty name="height" value="0.05" units="cm"/>
    </inkml:brush>
  </inkml:definitions>
  <inkml:trace contextRef="#ctx0" brushRef="#br0">1 1 24575,'0'0'0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7T11:39:48.605"/>
    </inkml:context>
    <inkml:brush xml:id="br0">
      <inkml:brushProperty name="width" value="0.05" units="cm"/>
      <inkml:brushProperty name="height" value="0.05" units="cm"/>
    </inkml:brush>
  </inkml:definitions>
  <inkml:trace contextRef="#ctx0" brushRef="#br0">1 0 24575,'0'0'0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7T11:38:46.135"/>
    </inkml:context>
    <inkml:brush xml:id="br0">
      <inkml:brushProperty name="width" value="0.05" units="cm"/>
      <inkml:brushProperty name="height" value="0.05" units="cm"/>
    </inkml:brush>
  </inkml:definitions>
  <inkml:trace contextRef="#ctx0" brushRef="#br0">1 1 24575,'0'0'0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7T11:39:48.605"/>
    </inkml:context>
    <inkml:brush xml:id="br0">
      <inkml:brushProperty name="width" value="0.05" units="cm"/>
      <inkml:brushProperty name="height" value="0.05" units="cm"/>
    </inkml:brush>
  </inkml:definitions>
  <inkml:trace contextRef="#ctx0" brushRef="#br0">1 0 24575,'0'0'0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E93097-2A54-EF4F-9853-9C435D403FE9}" type="datetimeFigureOut">
              <a:rPr lang="en-US" smtClean="0"/>
              <a:t>7/10/23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9D5A53-2CFC-6243-A868-0120000B7256}" type="slidenum">
              <a:rPr lang="en-US" smtClean="0"/>
              <a:t>‹#›</a:t>
            </a:fld>
            <a:endParaRPr lang="en-US"/>
          </a:p>
        </p:txBody>
      </p:sp>
    </p:spTree>
    <p:extLst>
      <p:ext uri="{BB962C8B-B14F-4D97-AF65-F5344CB8AC3E}">
        <p14:creationId xmlns:p14="http://schemas.microsoft.com/office/powerpoint/2010/main" val="5117924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9D5A53-2CFC-6243-A868-0120000B7256}" type="slidenum">
              <a:rPr lang="en-US" smtClean="0"/>
              <a:t>1</a:t>
            </a:fld>
            <a:endParaRPr lang="en-US"/>
          </a:p>
        </p:txBody>
      </p:sp>
    </p:spTree>
    <p:extLst>
      <p:ext uri="{BB962C8B-B14F-4D97-AF65-F5344CB8AC3E}">
        <p14:creationId xmlns:p14="http://schemas.microsoft.com/office/powerpoint/2010/main" val="7306706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t>Simplified Constitution - </a:t>
            </a:r>
            <a:r>
              <a:rPr lang="en-GB" sz="1200" dirty="0"/>
              <a:t>CIO’s have certain statutory powers that would otherwise have be detailed more fully to the Charity Commission</a:t>
            </a:r>
          </a:p>
          <a:p>
            <a:r>
              <a:rPr lang="en-GB" sz="1200" b="1" dirty="0"/>
              <a:t>Greater Flexibility – </a:t>
            </a:r>
            <a:r>
              <a:rPr lang="en-GB" sz="1200" dirty="0"/>
              <a:t>Despite certain regulatory requirements stipulating a CIO constitution, there is more flexibility to establish our own governance procedures</a:t>
            </a:r>
          </a:p>
          <a:p>
            <a:r>
              <a:rPr lang="en-GB" sz="1200" b="1" dirty="0"/>
              <a:t>Less punitive – </a:t>
            </a:r>
            <a:r>
              <a:rPr lang="en-GB" sz="1200" dirty="0"/>
              <a:t>The regulations governing CIOs do not penalise the CIO for the misconduct of the Trustees and they set out clear duties for the Trustees and  Members</a:t>
            </a:r>
          </a:p>
          <a:p>
            <a:r>
              <a:rPr lang="en-GB" sz="1200" b="1" dirty="0"/>
              <a:t>Personal Risk to members – </a:t>
            </a:r>
            <a:r>
              <a:rPr lang="en-GB" sz="1200" b="0" dirty="0"/>
              <a:t>under the current incorporated charity we are at a personal risk as a member</a:t>
            </a:r>
            <a:endParaRPr lang="en-GB" sz="1200" b="1" dirty="0"/>
          </a:p>
          <a:p>
            <a:endParaRPr lang="en-US" dirty="0"/>
          </a:p>
        </p:txBody>
      </p:sp>
      <p:sp>
        <p:nvSpPr>
          <p:cNvPr id="4" name="Slide Number Placeholder 3"/>
          <p:cNvSpPr>
            <a:spLocks noGrp="1"/>
          </p:cNvSpPr>
          <p:nvPr>
            <p:ph type="sldNum" sz="quarter" idx="5"/>
          </p:nvPr>
        </p:nvSpPr>
        <p:spPr/>
        <p:txBody>
          <a:bodyPr/>
          <a:lstStyle/>
          <a:p>
            <a:fld id="{639D5A53-2CFC-6243-A868-0120000B7256}" type="slidenum">
              <a:rPr lang="en-US" smtClean="0"/>
              <a:t>3</a:t>
            </a:fld>
            <a:endParaRPr lang="en-US"/>
          </a:p>
        </p:txBody>
      </p:sp>
    </p:spTree>
    <p:extLst>
      <p:ext uri="{BB962C8B-B14F-4D97-AF65-F5344CB8AC3E}">
        <p14:creationId xmlns:p14="http://schemas.microsoft.com/office/powerpoint/2010/main" val="34115292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t>Simplified Constitution - </a:t>
            </a:r>
            <a:r>
              <a:rPr lang="en-GB" sz="1200" dirty="0"/>
              <a:t>CIO’s have certain statutory powers that would otherwise have be detailed more fully to the Charity Commission</a:t>
            </a:r>
          </a:p>
          <a:p>
            <a:r>
              <a:rPr lang="en-GB" sz="1200" b="1" dirty="0"/>
              <a:t>Greater Flexibility – </a:t>
            </a:r>
            <a:r>
              <a:rPr lang="en-GB" sz="1200" dirty="0"/>
              <a:t>Despite certain regulatory requirements stipulating a CIO constitution, there is more flexibility to establish our own governance procedures</a:t>
            </a:r>
          </a:p>
          <a:p>
            <a:r>
              <a:rPr lang="en-GB" sz="1200" b="1" dirty="0"/>
              <a:t>Less punitive – </a:t>
            </a:r>
            <a:r>
              <a:rPr lang="en-GB" sz="1200" dirty="0"/>
              <a:t>The regulations governing CIOs do not penalise the CIO for the misconduct of the Trustees and they set out clear duties for the Trustees and  Members</a:t>
            </a:r>
          </a:p>
          <a:p>
            <a:r>
              <a:rPr lang="en-GB" sz="1200" b="1" dirty="0"/>
              <a:t>Personal Risk to members – </a:t>
            </a:r>
            <a:r>
              <a:rPr lang="en-GB" sz="1200" b="0" dirty="0"/>
              <a:t>under the current incorporated charity we are at a personal risk as a member</a:t>
            </a:r>
            <a:endParaRPr lang="en-GB" sz="1200" b="1" dirty="0"/>
          </a:p>
          <a:p>
            <a:endParaRPr lang="en-US" dirty="0"/>
          </a:p>
        </p:txBody>
      </p:sp>
      <p:sp>
        <p:nvSpPr>
          <p:cNvPr id="4" name="Slide Number Placeholder 3"/>
          <p:cNvSpPr>
            <a:spLocks noGrp="1"/>
          </p:cNvSpPr>
          <p:nvPr>
            <p:ph type="sldNum" sz="quarter" idx="5"/>
          </p:nvPr>
        </p:nvSpPr>
        <p:spPr/>
        <p:txBody>
          <a:bodyPr/>
          <a:lstStyle/>
          <a:p>
            <a:fld id="{639D5A53-2CFC-6243-A868-0120000B7256}" type="slidenum">
              <a:rPr lang="en-US" smtClean="0"/>
              <a:t>4</a:t>
            </a:fld>
            <a:endParaRPr lang="en-US"/>
          </a:p>
        </p:txBody>
      </p:sp>
    </p:spTree>
    <p:extLst>
      <p:ext uri="{BB962C8B-B14F-4D97-AF65-F5344CB8AC3E}">
        <p14:creationId xmlns:p14="http://schemas.microsoft.com/office/powerpoint/2010/main" val="37554775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t>Simplified Constitution - </a:t>
            </a:r>
            <a:r>
              <a:rPr lang="en-GB" sz="1200" dirty="0"/>
              <a:t>CIO’s have certain statutory powers that would otherwise have be detailed more fully to the Charity Commission</a:t>
            </a:r>
          </a:p>
          <a:p>
            <a:r>
              <a:rPr lang="en-GB" sz="1200" b="1" dirty="0"/>
              <a:t>Greater Flexibility – </a:t>
            </a:r>
            <a:r>
              <a:rPr lang="en-GB" sz="1200" dirty="0"/>
              <a:t>Despite certain regulatory requirements stipulating a CIO constitution, there is more flexibility to establish our own governance procedures</a:t>
            </a:r>
          </a:p>
          <a:p>
            <a:r>
              <a:rPr lang="en-GB" sz="1200" b="1" dirty="0"/>
              <a:t>Less punitive – </a:t>
            </a:r>
            <a:r>
              <a:rPr lang="en-GB" sz="1200" dirty="0"/>
              <a:t>The regulations governing CIOs do not penalise the CIO for the misconduct of the Trustees and they set out clear duties for the Trustees and  Members</a:t>
            </a:r>
          </a:p>
          <a:p>
            <a:r>
              <a:rPr lang="en-GB" sz="1200" b="1" dirty="0"/>
              <a:t>Personal Risk to members – </a:t>
            </a:r>
            <a:r>
              <a:rPr lang="en-GB" sz="1200" b="0" dirty="0"/>
              <a:t>under the current incorporated charity we are at a personal risk as a member</a:t>
            </a:r>
            <a:endParaRPr lang="en-GB" sz="1200" b="1" dirty="0"/>
          </a:p>
          <a:p>
            <a:endParaRPr lang="en-US" dirty="0"/>
          </a:p>
        </p:txBody>
      </p:sp>
      <p:sp>
        <p:nvSpPr>
          <p:cNvPr id="4" name="Slide Number Placeholder 3"/>
          <p:cNvSpPr>
            <a:spLocks noGrp="1"/>
          </p:cNvSpPr>
          <p:nvPr>
            <p:ph type="sldNum" sz="quarter" idx="5"/>
          </p:nvPr>
        </p:nvSpPr>
        <p:spPr/>
        <p:txBody>
          <a:bodyPr/>
          <a:lstStyle/>
          <a:p>
            <a:fld id="{639D5A53-2CFC-6243-A868-0120000B7256}" type="slidenum">
              <a:rPr lang="en-US" smtClean="0"/>
              <a:t>5</a:t>
            </a:fld>
            <a:endParaRPr lang="en-US"/>
          </a:p>
        </p:txBody>
      </p:sp>
    </p:spTree>
    <p:extLst>
      <p:ext uri="{BB962C8B-B14F-4D97-AF65-F5344CB8AC3E}">
        <p14:creationId xmlns:p14="http://schemas.microsoft.com/office/powerpoint/2010/main" val="42182060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solidFill>
                  <a:srgbClr val="000000"/>
                </a:solidFill>
              </a:rPr>
              <a:t>Charity Trustee’s and Member’s, are becoming more aware of the financial risks associated with running charities, so there is a growing trend to move more towards the use of limited liability companies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0000"/>
                </a:solidFill>
              </a:rPr>
              <a:t>There is a constant battle between what regulations which we are governed by, the Charities Act, and those by which are imposed on companies by company law</a:t>
            </a:r>
            <a:r>
              <a:rPr lang="en-GB" dirty="0">
                <a:solidFill>
                  <a:srgbClr val="000000"/>
                </a:solidFill>
              </a:rPr>
              <a:t>.</a:t>
            </a:r>
          </a:p>
          <a:p>
            <a:endParaRPr lang="en-US" dirty="0"/>
          </a:p>
        </p:txBody>
      </p:sp>
      <p:sp>
        <p:nvSpPr>
          <p:cNvPr id="4" name="Slide Number Placeholder 3"/>
          <p:cNvSpPr>
            <a:spLocks noGrp="1"/>
          </p:cNvSpPr>
          <p:nvPr>
            <p:ph type="sldNum" sz="quarter" idx="5"/>
          </p:nvPr>
        </p:nvSpPr>
        <p:spPr/>
        <p:txBody>
          <a:bodyPr/>
          <a:lstStyle/>
          <a:p>
            <a:fld id="{639D5A53-2CFC-6243-A868-0120000B7256}" type="slidenum">
              <a:rPr lang="en-US" smtClean="0"/>
              <a:t>6</a:t>
            </a:fld>
            <a:endParaRPr lang="en-US"/>
          </a:p>
        </p:txBody>
      </p:sp>
    </p:spTree>
    <p:extLst>
      <p:ext uri="{BB962C8B-B14F-4D97-AF65-F5344CB8AC3E}">
        <p14:creationId xmlns:p14="http://schemas.microsoft.com/office/powerpoint/2010/main" val="36216532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t>Simplified Constitution - </a:t>
            </a:r>
            <a:r>
              <a:rPr lang="en-GB" sz="1200" dirty="0"/>
              <a:t>CIO’s have cert</a:t>
            </a:r>
          </a:p>
          <a:p>
            <a:r>
              <a:rPr lang="en-GB" sz="1200" b="1" dirty="0"/>
              <a:t>Greater Flexibility – </a:t>
            </a:r>
            <a:r>
              <a:rPr lang="en-GB" sz="1200" dirty="0"/>
              <a:t>Despite certain regulatory requirements stipulating a CIO constitution, there is more flexibility to establish our own governance procedures</a:t>
            </a:r>
          </a:p>
          <a:p>
            <a:r>
              <a:rPr lang="en-GB" sz="1200" b="1" dirty="0"/>
              <a:t>Less punitive – </a:t>
            </a:r>
            <a:r>
              <a:rPr lang="en-GB" sz="1200" dirty="0"/>
              <a:t>The regulations governing CIOs do not penalise the CIO for the misconduct of the Trustees and they set out clear duties for the Trustees and  Members</a:t>
            </a:r>
          </a:p>
          <a:p>
            <a:r>
              <a:rPr lang="en-GB" sz="1200" b="1" dirty="0"/>
              <a:t>Personal Risk to members – </a:t>
            </a:r>
            <a:r>
              <a:rPr lang="en-GB" sz="1200" b="0" dirty="0"/>
              <a:t>under the current incorporated charity we are at a personal risk as a member</a:t>
            </a:r>
            <a:endParaRPr lang="en-GB" sz="1200" b="1" dirty="0"/>
          </a:p>
          <a:p>
            <a:endParaRPr lang="en-US" dirty="0"/>
          </a:p>
        </p:txBody>
      </p:sp>
      <p:sp>
        <p:nvSpPr>
          <p:cNvPr id="4" name="Slide Number Placeholder 3"/>
          <p:cNvSpPr>
            <a:spLocks noGrp="1"/>
          </p:cNvSpPr>
          <p:nvPr>
            <p:ph type="sldNum" sz="quarter" idx="5"/>
          </p:nvPr>
        </p:nvSpPr>
        <p:spPr/>
        <p:txBody>
          <a:bodyPr/>
          <a:lstStyle/>
          <a:p>
            <a:fld id="{639D5A53-2CFC-6243-A868-0120000B7256}" type="slidenum">
              <a:rPr lang="en-US" smtClean="0"/>
              <a:t>7</a:t>
            </a:fld>
            <a:endParaRPr lang="en-US"/>
          </a:p>
        </p:txBody>
      </p:sp>
    </p:spTree>
    <p:extLst>
      <p:ext uri="{BB962C8B-B14F-4D97-AF65-F5344CB8AC3E}">
        <p14:creationId xmlns:p14="http://schemas.microsoft.com/office/powerpoint/2010/main" val="18257432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t>Simplified Constitution - </a:t>
            </a:r>
            <a:r>
              <a:rPr lang="en-GB" sz="1200" dirty="0"/>
              <a:t>CIO’s have cert</a:t>
            </a:r>
          </a:p>
          <a:p>
            <a:r>
              <a:rPr lang="en-GB" sz="1200" b="1" dirty="0"/>
              <a:t>Greater Flexibility – </a:t>
            </a:r>
            <a:r>
              <a:rPr lang="en-GB" sz="1200" dirty="0"/>
              <a:t>Despite certain regulatory requirements stipulating a CIO constitution, there is more flexibility to establish our own governance procedures</a:t>
            </a:r>
          </a:p>
          <a:p>
            <a:r>
              <a:rPr lang="en-GB" sz="1200" b="1" dirty="0"/>
              <a:t>Less punitive – </a:t>
            </a:r>
            <a:r>
              <a:rPr lang="en-GB" sz="1200" dirty="0"/>
              <a:t>The regulations governing CIOs do not penalise the CIO for the misconduct of the Trustees and they set out clear duties for the Trustees and  Members</a:t>
            </a:r>
          </a:p>
          <a:p>
            <a:r>
              <a:rPr lang="en-GB" sz="1200" b="1" dirty="0"/>
              <a:t>Personal Risk to members – </a:t>
            </a:r>
            <a:r>
              <a:rPr lang="en-GB" sz="1200" b="0" dirty="0"/>
              <a:t>under the current incorporated charity we are at a personal risk as a member</a:t>
            </a:r>
            <a:endParaRPr lang="en-GB" sz="1200" b="1" dirty="0"/>
          </a:p>
          <a:p>
            <a:endParaRPr lang="en-US" dirty="0"/>
          </a:p>
        </p:txBody>
      </p:sp>
      <p:sp>
        <p:nvSpPr>
          <p:cNvPr id="4" name="Slide Number Placeholder 3"/>
          <p:cNvSpPr>
            <a:spLocks noGrp="1"/>
          </p:cNvSpPr>
          <p:nvPr>
            <p:ph type="sldNum" sz="quarter" idx="5"/>
          </p:nvPr>
        </p:nvSpPr>
        <p:spPr/>
        <p:txBody>
          <a:bodyPr/>
          <a:lstStyle/>
          <a:p>
            <a:fld id="{639D5A53-2CFC-6243-A868-0120000B7256}" type="slidenum">
              <a:rPr lang="en-US" smtClean="0"/>
              <a:t>8</a:t>
            </a:fld>
            <a:endParaRPr lang="en-US"/>
          </a:p>
        </p:txBody>
      </p:sp>
    </p:spTree>
    <p:extLst>
      <p:ext uri="{BB962C8B-B14F-4D97-AF65-F5344CB8AC3E}">
        <p14:creationId xmlns:p14="http://schemas.microsoft.com/office/powerpoint/2010/main" val="1933597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60337-B9AB-FD49-A009-099340AA97B5}"/>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BD498CD5-93B9-004C-BE44-45E607288E0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A287CEB8-7B26-E34F-9A4A-C906FB397A50}"/>
              </a:ext>
            </a:extLst>
          </p:cNvPr>
          <p:cNvSpPr>
            <a:spLocks noGrp="1"/>
          </p:cNvSpPr>
          <p:nvPr>
            <p:ph type="dt" sz="half" idx="10"/>
          </p:nvPr>
        </p:nvSpPr>
        <p:spPr/>
        <p:txBody>
          <a:bodyPr/>
          <a:lstStyle/>
          <a:p>
            <a:fld id="{22C49A95-0E19-AF49-847B-01A17ADF538C}" type="datetimeFigureOut">
              <a:rPr lang="en-US" smtClean="0"/>
              <a:t>7/10/23</a:t>
            </a:fld>
            <a:endParaRPr lang="en-US"/>
          </a:p>
        </p:txBody>
      </p:sp>
      <p:sp>
        <p:nvSpPr>
          <p:cNvPr id="5" name="Footer Placeholder 4">
            <a:extLst>
              <a:ext uri="{FF2B5EF4-FFF2-40B4-BE49-F238E27FC236}">
                <a16:creationId xmlns:a16="http://schemas.microsoft.com/office/drawing/2014/main" id="{9BB87417-1DB8-C247-8D3B-3ADF6D1A24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6D395A-5780-0D4C-8B66-7C9A1883CE80}"/>
              </a:ext>
            </a:extLst>
          </p:cNvPr>
          <p:cNvSpPr>
            <a:spLocks noGrp="1"/>
          </p:cNvSpPr>
          <p:nvPr>
            <p:ph type="sldNum" sz="quarter" idx="12"/>
          </p:nvPr>
        </p:nvSpPr>
        <p:spPr/>
        <p:txBody>
          <a:bodyPr/>
          <a:lstStyle/>
          <a:p>
            <a:fld id="{3283EAE0-DD8D-9B4D-8DB7-C4A3E9DA9955}" type="slidenum">
              <a:rPr lang="en-US" smtClean="0"/>
              <a:t>‹#›</a:t>
            </a:fld>
            <a:endParaRPr lang="en-US"/>
          </a:p>
        </p:txBody>
      </p:sp>
    </p:spTree>
    <p:extLst>
      <p:ext uri="{BB962C8B-B14F-4D97-AF65-F5344CB8AC3E}">
        <p14:creationId xmlns:p14="http://schemas.microsoft.com/office/powerpoint/2010/main" val="1636608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3E204-F557-6D4C-9960-74DBF64EB8C0}"/>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9526CF4C-FCF4-0B44-AAF6-442BCAD125CB}"/>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C98C9CE-2CAF-EB45-BE64-BA11F0B997BF}"/>
              </a:ext>
            </a:extLst>
          </p:cNvPr>
          <p:cNvSpPr>
            <a:spLocks noGrp="1"/>
          </p:cNvSpPr>
          <p:nvPr>
            <p:ph type="dt" sz="half" idx="10"/>
          </p:nvPr>
        </p:nvSpPr>
        <p:spPr/>
        <p:txBody>
          <a:bodyPr/>
          <a:lstStyle/>
          <a:p>
            <a:fld id="{22C49A95-0E19-AF49-847B-01A17ADF538C}" type="datetimeFigureOut">
              <a:rPr lang="en-US" smtClean="0"/>
              <a:t>7/10/23</a:t>
            </a:fld>
            <a:endParaRPr lang="en-US"/>
          </a:p>
        </p:txBody>
      </p:sp>
      <p:sp>
        <p:nvSpPr>
          <p:cNvPr id="5" name="Footer Placeholder 4">
            <a:extLst>
              <a:ext uri="{FF2B5EF4-FFF2-40B4-BE49-F238E27FC236}">
                <a16:creationId xmlns:a16="http://schemas.microsoft.com/office/drawing/2014/main" id="{12991D8D-1B4B-7B45-A175-7482CDBF4B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240EA9-D73C-3748-BC31-1EC0AD9FA538}"/>
              </a:ext>
            </a:extLst>
          </p:cNvPr>
          <p:cNvSpPr>
            <a:spLocks noGrp="1"/>
          </p:cNvSpPr>
          <p:nvPr>
            <p:ph type="sldNum" sz="quarter" idx="12"/>
          </p:nvPr>
        </p:nvSpPr>
        <p:spPr/>
        <p:txBody>
          <a:bodyPr/>
          <a:lstStyle/>
          <a:p>
            <a:fld id="{3283EAE0-DD8D-9B4D-8DB7-C4A3E9DA9955}" type="slidenum">
              <a:rPr lang="en-US" smtClean="0"/>
              <a:t>‹#›</a:t>
            </a:fld>
            <a:endParaRPr lang="en-US"/>
          </a:p>
        </p:txBody>
      </p:sp>
    </p:spTree>
    <p:extLst>
      <p:ext uri="{BB962C8B-B14F-4D97-AF65-F5344CB8AC3E}">
        <p14:creationId xmlns:p14="http://schemas.microsoft.com/office/powerpoint/2010/main" val="1517721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7D92DCE-F2E4-1345-911A-A7424F121630}"/>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9388DBD4-2503-B448-9D48-A1EF239CDD6E}"/>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D1645AD-ABAC-904B-B2AC-CAFFBBFC52B8}"/>
              </a:ext>
            </a:extLst>
          </p:cNvPr>
          <p:cNvSpPr>
            <a:spLocks noGrp="1"/>
          </p:cNvSpPr>
          <p:nvPr>
            <p:ph type="dt" sz="half" idx="10"/>
          </p:nvPr>
        </p:nvSpPr>
        <p:spPr/>
        <p:txBody>
          <a:bodyPr/>
          <a:lstStyle/>
          <a:p>
            <a:fld id="{22C49A95-0E19-AF49-847B-01A17ADF538C}" type="datetimeFigureOut">
              <a:rPr lang="en-US" smtClean="0"/>
              <a:t>7/10/23</a:t>
            </a:fld>
            <a:endParaRPr lang="en-US"/>
          </a:p>
        </p:txBody>
      </p:sp>
      <p:sp>
        <p:nvSpPr>
          <p:cNvPr id="5" name="Footer Placeholder 4">
            <a:extLst>
              <a:ext uri="{FF2B5EF4-FFF2-40B4-BE49-F238E27FC236}">
                <a16:creationId xmlns:a16="http://schemas.microsoft.com/office/drawing/2014/main" id="{E21A6111-ABBE-244F-9945-3D57A31BAC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FA94C9-F5F5-6442-BC8D-9E78B0EF73E7}"/>
              </a:ext>
            </a:extLst>
          </p:cNvPr>
          <p:cNvSpPr>
            <a:spLocks noGrp="1"/>
          </p:cNvSpPr>
          <p:nvPr>
            <p:ph type="sldNum" sz="quarter" idx="12"/>
          </p:nvPr>
        </p:nvSpPr>
        <p:spPr/>
        <p:txBody>
          <a:bodyPr/>
          <a:lstStyle/>
          <a:p>
            <a:fld id="{3283EAE0-DD8D-9B4D-8DB7-C4A3E9DA9955}" type="slidenum">
              <a:rPr lang="en-US" smtClean="0"/>
              <a:t>‹#›</a:t>
            </a:fld>
            <a:endParaRPr lang="en-US"/>
          </a:p>
        </p:txBody>
      </p:sp>
    </p:spTree>
    <p:extLst>
      <p:ext uri="{BB962C8B-B14F-4D97-AF65-F5344CB8AC3E}">
        <p14:creationId xmlns:p14="http://schemas.microsoft.com/office/powerpoint/2010/main" val="1452968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AC740-7721-AE41-A867-21F7B56B626B}"/>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218E54A-9E0B-974C-A7FC-C62FB31E0739}"/>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983E46F-1A95-FF48-9DDF-32078C37A0A6}"/>
              </a:ext>
            </a:extLst>
          </p:cNvPr>
          <p:cNvSpPr>
            <a:spLocks noGrp="1"/>
          </p:cNvSpPr>
          <p:nvPr>
            <p:ph type="dt" sz="half" idx="10"/>
          </p:nvPr>
        </p:nvSpPr>
        <p:spPr/>
        <p:txBody>
          <a:bodyPr/>
          <a:lstStyle/>
          <a:p>
            <a:fld id="{22C49A95-0E19-AF49-847B-01A17ADF538C}" type="datetimeFigureOut">
              <a:rPr lang="en-US" smtClean="0"/>
              <a:t>7/10/23</a:t>
            </a:fld>
            <a:endParaRPr lang="en-US"/>
          </a:p>
        </p:txBody>
      </p:sp>
      <p:sp>
        <p:nvSpPr>
          <p:cNvPr id="5" name="Footer Placeholder 4">
            <a:extLst>
              <a:ext uri="{FF2B5EF4-FFF2-40B4-BE49-F238E27FC236}">
                <a16:creationId xmlns:a16="http://schemas.microsoft.com/office/drawing/2014/main" id="{D77095FB-7D56-9744-9EF0-8A74C9E997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2C727A-9274-0648-8865-1EDA82476DBB}"/>
              </a:ext>
            </a:extLst>
          </p:cNvPr>
          <p:cNvSpPr>
            <a:spLocks noGrp="1"/>
          </p:cNvSpPr>
          <p:nvPr>
            <p:ph type="sldNum" sz="quarter" idx="12"/>
          </p:nvPr>
        </p:nvSpPr>
        <p:spPr/>
        <p:txBody>
          <a:bodyPr/>
          <a:lstStyle/>
          <a:p>
            <a:fld id="{3283EAE0-DD8D-9B4D-8DB7-C4A3E9DA9955}" type="slidenum">
              <a:rPr lang="en-US" smtClean="0"/>
              <a:t>‹#›</a:t>
            </a:fld>
            <a:endParaRPr lang="en-US"/>
          </a:p>
        </p:txBody>
      </p:sp>
    </p:spTree>
    <p:extLst>
      <p:ext uri="{BB962C8B-B14F-4D97-AF65-F5344CB8AC3E}">
        <p14:creationId xmlns:p14="http://schemas.microsoft.com/office/powerpoint/2010/main" val="1627857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B1E16-7344-2149-9AE5-848ABDA1BC00}"/>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6CBC60A6-E180-6647-9E01-D03C9AF412A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83BD6A49-623A-5749-BFC0-EA49CDA5D9B9}"/>
              </a:ext>
            </a:extLst>
          </p:cNvPr>
          <p:cNvSpPr>
            <a:spLocks noGrp="1"/>
          </p:cNvSpPr>
          <p:nvPr>
            <p:ph type="dt" sz="half" idx="10"/>
          </p:nvPr>
        </p:nvSpPr>
        <p:spPr/>
        <p:txBody>
          <a:bodyPr/>
          <a:lstStyle/>
          <a:p>
            <a:fld id="{22C49A95-0E19-AF49-847B-01A17ADF538C}" type="datetimeFigureOut">
              <a:rPr lang="en-US" smtClean="0"/>
              <a:t>7/10/23</a:t>
            </a:fld>
            <a:endParaRPr lang="en-US"/>
          </a:p>
        </p:txBody>
      </p:sp>
      <p:sp>
        <p:nvSpPr>
          <p:cNvPr id="5" name="Footer Placeholder 4">
            <a:extLst>
              <a:ext uri="{FF2B5EF4-FFF2-40B4-BE49-F238E27FC236}">
                <a16:creationId xmlns:a16="http://schemas.microsoft.com/office/drawing/2014/main" id="{1419FCB7-6239-2A45-A656-2577C14819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748824-AD34-F145-9E8A-21A9FBDD29D6}"/>
              </a:ext>
            </a:extLst>
          </p:cNvPr>
          <p:cNvSpPr>
            <a:spLocks noGrp="1"/>
          </p:cNvSpPr>
          <p:nvPr>
            <p:ph type="sldNum" sz="quarter" idx="12"/>
          </p:nvPr>
        </p:nvSpPr>
        <p:spPr/>
        <p:txBody>
          <a:bodyPr/>
          <a:lstStyle/>
          <a:p>
            <a:fld id="{3283EAE0-DD8D-9B4D-8DB7-C4A3E9DA9955}" type="slidenum">
              <a:rPr lang="en-US" smtClean="0"/>
              <a:t>‹#›</a:t>
            </a:fld>
            <a:endParaRPr lang="en-US"/>
          </a:p>
        </p:txBody>
      </p:sp>
    </p:spTree>
    <p:extLst>
      <p:ext uri="{BB962C8B-B14F-4D97-AF65-F5344CB8AC3E}">
        <p14:creationId xmlns:p14="http://schemas.microsoft.com/office/powerpoint/2010/main" val="5305253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E9DC2-BDC3-0A45-8853-063CCBD93184}"/>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7B47F5AD-B36D-D44A-9B90-4C0A6C8456F3}"/>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CD43029A-481C-3540-BD06-DBA08E5CCEB8}"/>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2A2501CE-99EF-F74E-AECA-D4C4A6008245}"/>
              </a:ext>
            </a:extLst>
          </p:cNvPr>
          <p:cNvSpPr>
            <a:spLocks noGrp="1"/>
          </p:cNvSpPr>
          <p:nvPr>
            <p:ph type="dt" sz="half" idx="10"/>
          </p:nvPr>
        </p:nvSpPr>
        <p:spPr/>
        <p:txBody>
          <a:bodyPr/>
          <a:lstStyle/>
          <a:p>
            <a:fld id="{22C49A95-0E19-AF49-847B-01A17ADF538C}" type="datetimeFigureOut">
              <a:rPr lang="en-US" smtClean="0"/>
              <a:t>7/10/23</a:t>
            </a:fld>
            <a:endParaRPr lang="en-US"/>
          </a:p>
        </p:txBody>
      </p:sp>
      <p:sp>
        <p:nvSpPr>
          <p:cNvPr id="6" name="Footer Placeholder 5">
            <a:extLst>
              <a:ext uri="{FF2B5EF4-FFF2-40B4-BE49-F238E27FC236}">
                <a16:creationId xmlns:a16="http://schemas.microsoft.com/office/drawing/2014/main" id="{9F0BB85A-E7F7-B84F-84F0-DB5DA20689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CC9125F-F5A3-A346-911F-FD5EFA4E974A}"/>
              </a:ext>
            </a:extLst>
          </p:cNvPr>
          <p:cNvSpPr>
            <a:spLocks noGrp="1"/>
          </p:cNvSpPr>
          <p:nvPr>
            <p:ph type="sldNum" sz="quarter" idx="12"/>
          </p:nvPr>
        </p:nvSpPr>
        <p:spPr/>
        <p:txBody>
          <a:bodyPr/>
          <a:lstStyle/>
          <a:p>
            <a:fld id="{3283EAE0-DD8D-9B4D-8DB7-C4A3E9DA9955}" type="slidenum">
              <a:rPr lang="en-US" smtClean="0"/>
              <a:t>‹#›</a:t>
            </a:fld>
            <a:endParaRPr lang="en-US"/>
          </a:p>
        </p:txBody>
      </p:sp>
    </p:spTree>
    <p:extLst>
      <p:ext uri="{BB962C8B-B14F-4D97-AF65-F5344CB8AC3E}">
        <p14:creationId xmlns:p14="http://schemas.microsoft.com/office/powerpoint/2010/main" val="30361984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BD5DA-0544-AD44-B5F3-A32BA32FEFDA}"/>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D2326A28-BE3A-304F-971E-1B15A8C1DC1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14EE337-F758-F140-865C-C7DC639CBA73}"/>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B62FDAB3-7EBE-5343-BBBA-11FC280E1E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59EB3BB5-14E2-364D-8535-4E24B3CD3E4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7689EC17-C1FA-D642-8267-FD0CC1C8D04E}"/>
              </a:ext>
            </a:extLst>
          </p:cNvPr>
          <p:cNvSpPr>
            <a:spLocks noGrp="1"/>
          </p:cNvSpPr>
          <p:nvPr>
            <p:ph type="dt" sz="half" idx="10"/>
          </p:nvPr>
        </p:nvSpPr>
        <p:spPr/>
        <p:txBody>
          <a:bodyPr/>
          <a:lstStyle/>
          <a:p>
            <a:fld id="{22C49A95-0E19-AF49-847B-01A17ADF538C}" type="datetimeFigureOut">
              <a:rPr lang="en-US" smtClean="0"/>
              <a:t>7/10/23</a:t>
            </a:fld>
            <a:endParaRPr lang="en-US"/>
          </a:p>
        </p:txBody>
      </p:sp>
      <p:sp>
        <p:nvSpPr>
          <p:cNvPr id="8" name="Footer Placeholder 7">
            <a:extLst>
              <a:ext uri="{FF2B5EF4-FFF2-40B4-BE49-F238E27FC236}">
                <a16:creationId xmlns:a16="http://schemas.microsoft.com/office/drawing/2014/main" id="{C056BBC8-3D19-8F4B-A12C-518080B1734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25A439F-EAFF-344F-87DC-6654518E671C}"/>
              </a:ext>
            </a:extLst>
          </p:cNvPr>
          <p:cNvSpPr>
            <a:spLocks noGrp="1"/>
          </p:cNvSpPr>
          <p:nvPr>
            <p:ph type="sldNum" sz="quarter" idx="12"/>
          </p:nvPr>
        </p:nvSpPr>
        <p:spPr/>
        <p:txBody>
          <a:bodyPr/>
          <a:lstStyle/>
          <a:p>
            <a:fld id="{3283EAE0-DD8D-9B4D-8DB7-C4A3E9DA9955}" type="slidenum">
              <a:rPr lang="en-US" smtClean="0"/>
              <a:t>‹#›</a:t>
            </a:fld>
            <a:endParaRPr lang="en-US"/>
          </a:p>
        </p:txBody>
      </p:sp>
    </p:spTree>
    <p:extLst>
      <p:ext uri="{BB962C8B-B14F-4D97-AF65-F5344CB8AC3E}">
        <p14:creationId xmlns:p14="http://schemas.microsoft.com/office/powerpoint/2010/main" val="18100036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1346D-6A05-C445-B29D-C46B9B3EFC3F}"/>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76FC14CA-E60F-274C-9B15-E4608581EFD3}"/>
              </a:ext>
            </a:extLst>
          </p:cNvPr>
          <p:cNvSpPr>
            <a:spLocks noGrp="1"/>
          </p:cNvSpPr>
          <p:nvPr>
            <p:ph type="dt" sz="half" idx="10"/>
          </p:nvPr>
        </p:nvSpPr>
        <p:spPr/>
        <p:txBody>
          <a:bodyPr/>
          <a:lstStyle/>
          <a:p>
            <a:fld id="{22C49A95-0E19-AF49-847B-01A17ADF538C}" type="datetimeFigureOut">
              <a:rPr lang="en-US" smtClean="0"/>
              <a:t>7/10/23</a:t>
            </a:fld>
            <a:endParaRPr lang="en-US"/>
          </a:p>
        </p:txBody>
      </p:sp>
      <p:sp>
        <p:nvSpPr>
          <p:cNvPr id="4" name="Footer Placeholder 3">
            <a:extLst>
              <a:ext uri="{FF2B5EF4-FFF2-40B4-BE49-F238E27FC236}">
                <a16:creationId xmlns:a16="http://schemas.microsoft.com/office/drawing/2014/main" id="{37636138-5ED9-7842-A6D5-F8398507543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5A83E9D-AA8E-CD41-BDBC-F53CE764F86A}"/>
              </a:ext>
            </a:extLst>
          </p:cNvPr>
          <p:cNvSpPr>
            <a:spLocks noGrp="1"/>
          </p:cNvSpPr>
          <p:nvPr>
            <p:ph type="sldNum" sz="quarter" idx="12"/>
          </p:nvPr>
        </p:nvSpPr>
        <p:spPr/>
        <p:txBody>
          <a:bodyPr/>
          <a:lstStyle/>
          <a:p>
            <a:fld id="{3283EAE0-DD8D-9B4D-8DB7-C4A3E9DA9955}" type="slidenum">
              <a:rPr lang="en-US" smtClean="0"/>
              <a:t>‹#›</a:t>
            </a:fld>
            <a:endParaRPr lang="en-US"/>
          </a:p>
        </p:txBody>
      </p:sp>
    </p:spTree>
    <p:extLst>
      <p:ext uri="{BB962C8B-B14F-4D97-AF65-F5344CB8AC3E}">
        <p14:creationId xmlns:p14="http://schemas.microsoft.com/office/powerpoint/2010/main" val="4472314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E3148F8-4418-E841-88F7-FD913A1BB723}"/>
              </a:ext>
            </a:extLst>
          </p:cNvPr>
          <p:cNvSpPr>
            <a:spLocks noGrp="1"/>
          </p:cNvSpPr>
          <p:nvPr>
            <p:ph type="dt" sz="half" idx="10"/>
          </p:nvPr>
        </p:nvSpPr>
        <p:spPr/>
        <p:txBody>
          <a:bodyPr/>
          <a:lstStyle/>
          <a:p>
            <a:fld id="{22C49A95-0E19-AF49-847B-01A17ADF538C}" type="datetimeFigureOut">
              <a:rPr lang="en-US" smtClean="0"/>
              <a:t>7/10/23</a:t>
            </a:fld>
            <a:endParaRPr lang="en-US"/>
          </a:p>
        </p:txBody>
      </p:sp>
      <p:sp>
        <p:nvSpPr>
          <p:cNvPr id="3" name="Footer Placeholder 2">
            <a:extLst>
              <a:ext uri="{FF2B5EF4-FFF2-40B4-BE49-F238E27FC236}">
                <a16:creationId xmlns:a16="http://schemas.microsoft.com/office/drawing/2014/main" id="{F35E3DD0-B4F2-AF43-9C03-AD3B78BC1C7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38C58DC-556B-A549-835D-AB331B5B8B62}"/>
              </a:ext>
            </a:extLst>
          </p:cNvPr>
          <p:cNvSpPr>
            <a:spLocks noGrp="1"/>
          </p:cNvSpPr>
          <p:nvPr>
            <p:ph type="sldNum" sz="quarter" idx="12"/>
          </p:nvPr>
        </p:nvSpPr>
        <p:spPr/>
        <p:txBody>
          <a:bodyPr/>
          <a:lstStyle/>
          <a:p>
            <a:fld id="{3283EAE0-DD8D-9B4D-8DB7-C4A3E9DA9955}" type="slidenum">
              <a:rPr lang="en-US" smtClean="0"/>
              <a:t>‹#›</a:t>
            </a:fld>
            <a:endParaRPr lang="en-US"/>
          </a:p>
        </p:txBody>
      </p:sp>
    </p:spTree>
    <p:extLst>
      <p:ext uri="{BB962C8B-B14F-4D97-AF65-F5344CB8AC3E}">
        <p14:creationId xmlns:p14="http://schemas.microsoft.com/office/powerpoint/2010/main" val="28514260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685BA-3EA0-0045-A5E2-72A3EC4BF5A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020C2F7D-C5FD-504E-8752-BD9B8105A63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C5CD4CFA-DAA8-6D4C-8386-336BA2377C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FF7A53E-77FD-FA45-9D5B-799BC4E29697}"/>
              </a:ext>
            </a:extLst>
          </p:cNvPr>
          <p:cNvSpPr>
            <a:spLocks noGrp="1"/>
          </p:cNvSpPr>
          <p:nvPr>
            <p:ph type="dt" sz="half" idx="10"/>
          </p:nvPr>
        </p:nvSpPr>
        <p:spPr/>
        <p:txBody>
          <a:bodyPr/>
          <a:lstStyle/>
          <a:p>
            <a:fld id="{22C49A95-0E19-AF49-847B-01A17ADF538C}" type="datetimeFigureOut">
              <a:rPr lang="en-US" smtClean="0"/>
              <a:t>7/10/23</a:t>
            </a:fld>
            <a:endParaRPr lang="en-US"/>
          </a:p>
        </p:txBody>
      </p:sp>
      <p:sp>
        <p:nvSpPr>
          <p:cNvPr id="6" name="Footer Placeholder 5">
            <a:extLst>
              <a:ext uri="{FF2B5EF4-FFF2-40B4-BE49-F238E27FC236}">
                <a16:creationId xmlns:a16="http://schemas.microsoft.com/office/drawing/2014/main" id="{70254B0E-885E-1148-9B64-373C61CB38F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CC2BAA-851E-1E4E-8D88-7D60ABBD11CB}"/>
              </a:ext>
            </a:extLst>
          </p:cNvPr>
          <p:cNvSpPr>
            <a:spLocks noGrp="1"/>
          </p:cNvSpPr>
          <p:nvPr>
            <p:ph type="sldNum" sz="quarter" idx="12"/>
          </p:nvPr>
        </p:nvSpPr>
        <p:spPr/>
        <p:txBody>
          <a:bodyPr/>
          <a:lstStyle/>
          <a:p>
            <a:fld id="{3283EAE0-DD8D-9B4D-8DB7-C4A3E9DA9955}" type="slidenum">
              <a:rPr lang="en-US" smtClean="0"/>
              <a:t>‹#›</a:t>
            </a:fld>
            <a:endParaRPr lang="en-US"/>
          </a:p>
        </p:txBody>
      </p:sp>
    </p:spTree>
    <p:extLst>
      <p:ext uri="{BB962C8B-B14F-4D97-AF65-F5344CB8AC3E}">
        <p14:creationId xmlns:p14="http://schemas.microsoft.com/office/powerpoint/2010/main" val="4939427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233DC-7EC9-0849-9D46-3C5BB547CD2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C1EFAA62-CD81-4A40-AE4B-790010C8600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9E19725-9C2E-E74D-A40F-DA432BB056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A6D53F0-E810-C540-AC69-94719BED0167}"/>
              </a:ext>
            </a:extLst>
          </p:cNvPr>
          <p:cNvSpPr>
            <a:spLocks noGrp="1"/>
          </p:cNvSpPr>
          <p:nvPr>
            <p:ph type="dt" sz="half" idx="10"/>
          </p:nvPr>
        </p:nvSpPr>
        <p:spPr/>
        <p:txBody>
          <a:bodyPr/>
          <a:lstStyle/>
          <a:p>
            <a:fld id="{22C49A95-0E19-AF49-847B-01A17ADF538C}" type="datetimeFigureOut">
              <a:rPr lang="en-US" smtClean="0"/>
              <a:t>7/10/23</a:t>
            </a:fld>
            <a:endParaRPr lang="en-US"/>
          </a:p>
        </p:txBody>
      </p:sp>
      <p:sp>
        <p:nvSpPr>
          <p:cNvPr id="6" name="Footer Placeholder 5">
            <a:extLst>
              <a:ext uri="{FF2B5EF4-FFF2-40B4-BE49-F238E27FC236}">
                <a16:creationId xmlns:a16="http://schemas.microsoft.com/office/drawing/2014/main" id="{EEF3FBC0-A6A5-F54F-9664-43D2B66958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ABF833-012A-8E45-8D11-95F0318C672A}"/>
              </a:ext>
            </a:extLst>
          </p:cNvPr>
          <p:cNvSpPr>
            <a:spLocks noGrp="1"/>
          </p:cNvSpPr>
          <p:nvPr>
            <p:ph type="sldNum" sz="quarter" idx="12"/>
          </p:nvPr>
        </p:nvSpPr>
        <p:spPr/>
        <p:txBody>
          <a:bodyPr/>
          <a:lstStyle/>
          <a:p>
            <a:fld id="{3283EAE0-DD8D-9B4D-8DB7-C4A3E9DA9955}" type="slidenum">
              <a:rPr lang="en-US" smtClean="0"/>
              <a:t>‹#›</a:t>
            </a:fld>
            <a:endParaRPr lang="en-US"/>
          </a:p>
        </p:txBody>
      </p:sp>
    </p:spTree>
    <p:extLst>
      <p:ext uri="{BB962C8B-B14F-4D97-AF65-F5344CB8AC3E}">
        <p14:creationId xmlns:p14="http://schemas.microsoft.com/office/powerpoint/2010/main" val="34407342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290081-836D-DA40-9D2D-9A4F2BE716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43A35D4E-432D-D442-9E7D-B45BBE2E13B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F54D901-9EC3-2744-AC50-8C7EA673DC8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C49A95-0E19-AF49-847B-01A17ADF538C}" type="datetimeFigureOut">
              <a:rPr lang="en-US" smtClean="0"/>
              <a:t>7/10/23</a:t>
            </a:fld>
            <a:endParaRPr lang="en-US"/>
          </a:p>
        </p:txBody>
      </p:sp>
      <p:sp>
        <p:nvSpPr>
          <p:cNvPr id="5" name="Footer Placeholder 4">
            <a:extLst>
              <a:ext uri="{FF2B5EF4-FFF2-40B4-BE49-F238E27FC236}">
                <a16:creationId xmlns:a16="http://schemas.microsoft.com/office/drawing/2014/main" id="{7D369491-8E71-934B-9714-BD3410F5C4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540E264-3ECE-414B-81FA-2EDD5656C71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83EAE0-DD8D-9B4D-8DB7-C4A3E9DA9955}" type="slidenum">
              <a:rPr lang="en-US" smtClean="0"/>
              <a:t>‹#›</a:t>
            </a:fld>
            <a:endParaRPr lang="en-US"/>
          </a:p>
        </p:txBody>
      </p:sp>
    </p:spTree>
    <p:extLst>
      <p:ext uri="{BB962C8B-B14F-4D97-AF65-F5344CB8AC3E}">
        <p14:creationId xmlns:p14="http://schemas.microsoft.com/office/powerpoint/2010/main" val="29258976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jp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customXml" Target="../ink/ink1.xml"/><Relationship Id="rId7" Type="http://schemas.openxmlformats.org/officeDocument/2006/relationships/customXml" Target="../ink/ink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7.png"/><Relationship Id="rId9" Type="http://schemas.openxmlformats.org/officeDocument/2006/relationships/image" Target="../media/image2.jpg"/></Relationships>
</file>

<file path=ppt/slides/_rels/slide8.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customXml" Target="../ink/ink3.xml"/><Relationship Id="rId7" Type="http://schemas.openxmlformats.org/officeDocument/2006/relationships/customXml" Target="../ink/ink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7.png"/><Relationship Id="rId9" Type="http://schemas.openxmlformats.org/officeDocument/2006/relationships/image" Target="../media/image16.pn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descr="Chairs in a cinema">
            <a:extLst>
              <a:ext uri="{FF2B5EF4-FFF2-40B4-BE49-F238E27FC236}">
                <a16:creationId xmlns:a16="http://schemas.microsoft.com/office/drawing/2014/main" id="{6D47F9C1-9252-EB48-B32D-645A08BB9C2A}"/>
              </a:ext>
            </a:extLst>
          </p:cNvPr>
          <p:cNvPicPr>
            <a:picLocks noChangeAspect="1"/>
          </p:cNvPicPr>
          <p:nvPr/>
        </p:nvPicPr>
        <p:blipFill>
          <a:blip r:embed="rId3"/>
          <a:stretch>
            <a:fillRect/>
          </a:stretch>
        </p:blipFill>
        <p:spPr>
          <a:xfrm>
            <a:off x="5387979" y="2987749"/>
            <a:ext cx="6210115" cy="3870251"/>
          </a:xfrm>
          <a:prstGeom prst="rect">
            <a:avLst/>
          </a:prstGeom>
        </p:spPr>
      </p:pic>
      <p:sp>
        <p:nvSpPr>
          <p:cNvPr id="2" name="TextBox 1">
            <a:extLst>
              <a:ext uri="{FF2B5EF4-FFF2-40B4-BE49-F238E27FC236}">
                <a16:creationId xmlns:a16="http://schemas.microsoft.com/office/drawing/2014/main" id="{11C31472-DEF4-FC4D-B182-20E9C1FAF97B}"/>
              </a:ext>
            </a:extLst>
          </p:cNvPr>
          <p:cNvSpPr txBox="1"/>
          <p:nvPr/>
        </p:nvSpPr>
        <p:spPr>
          <a:xfrm>
            <a:off x="350638" y="5657671"/>
            <a:ext cx="5380074" cy="1200329"/>
          </a:xfrm>
          <a:prstGeom prst="rect">
            <a:avLst/>
          </a:prstGeom>
          <a:noFill/>
        </p:spPr>
        <p:txBody>
          <a:bodyPr wrap="square" rtlCol="0">
            <a:spAutoFit/>
          </a:bodyPr>
          <a:lstStyle/>
          <a:p>
            <a:pPr algn="ctr"/>
            <a:r>
              <a:rPr lang="en-US" dirty="0">
                <a:solidFill>
                  <a:schemeClr val="bg1"/>
                </a:solidFill>
              </a:rPr>
              <a:t>Mark Weatherbed</a:t>
            </a:r>
          </a:p>
          <a:p>
            <a:pPr algn="ctr"/>
            <a:r>
              <a:rPr lang="en-US" dirty="0">
                <a:solidFill>
                  <a:schemeClr val="bg1"/>
                </a:solidFill>
              </a:rPr>
              <a:t>Treasurer </a:t>
            </a:r>
          </a:p>
          <a:p>
            <a:pPr algn="ctr"/>
            <a:r>
              <a:rPr lang="en-US" dirty="0">
                <a:solidFill>
                  <a:schemeClr val="bg1"/>
                </a:solidFill>
              </a:rPr>
              <a:t>Thursday July 13</a:t>
            </a:r>
            <a:r>
              <a:rPr lang="en-US" baseline="30000" dirty="0">
                <a:solidFill>
                  <a:schemeClr val="bg1"/>
                </a:solidFill>
              </a:rPr>
              <a:t>th</a:t>
            </a:r>
            <a:r>
              <a:rPr lang="en-US" dirty="0">
                <a:solidFill>
                  <a:schemeClr val="bg1"/>
                </a:solidFill>
              </a:rPr>
              <a:t> 2023</a:t>
            </a:r>
          </a:p>
          <a:p>
            <a:endParaRPr lang="en-US" dirty="0"/>
          </a:p>
        </p:txBody>
      </p:sp>
      <p:sp>
        <p:nvSpPr>
          <p:cNvPr id="5" name="TextBox 4">
            <a:extLst>
              <a:ext uri="{FF2B5EF4-FFF2-40B4-BE49-F238E27FC236}">
                <a16:creationId xmlns:a16="http://schemas.microsoft.com/office/drawing/2014/main" id="{374247BD-EE2E-7743-B385-B55543DEFD13}"/>
              </a:ext>
            </a:extLst>
          </p:cNvPr>
          <p:cNvSpPr txBox="1"/>
          <p:nvPr/>
        </p:nvSpPr>
        <p:spPr>
          <a:xfrm>
            <a:off x="211063" y="2763023"/>
            <a:ext cx="6073499" cy="2492990"/>
          </a:xfrm>
          <a:prstGeom prst="rect">
            <a:avLst/>
          </a:prstGeom>
          <a:noFill/>
        </p:spPr>
        <p:txBody>
          <a:bodyPr wrap="square" rtlCol="0">
            <a:spAutoFit/>
          </a:bodyPr>
          <a:lstStyle/>
          <a:p>
            <a:pPr algn="ctr"/>
            <a:r>
              <a:rPr lang="en-US" sz="2800" dirty="0">
                <a:ln>
                  <a:solidFill>
                    <a:schemeClr val="tx1"/>
                  </a:solidFill>
                </a:ln>
                <a:solidFill>
                  <a:schemeClr val="bg1"/>
                </a:solidFill>
                <a:latin typeface="Impact" panose="020B0806030902050204" pitchFamily="34" charset="0"/>
                <a:cs typeface="Broadway" panose="020F0502020204030204" pitchFamily="34" charset="0"/>
              </a:rPr>
              <a:t>Financial Update and Statement </a:t>
            </a:r>
          </a:p>
          <a:p>
            <a:pPr algn="ctr"/>
            <a:r>
              <a:rPr lang="en-US" sz="2800" dirty="0">
                <a:ln>
                  <a:solidFill>
                    <a:schemeClr val="tx1"/>
                  </a:solidFill>
                </a:ln>
                <a:solidFill>
                  <a:schemeClr val="bg1"/>
                </a:solidFill>
                <a:latin typeface="Impact" panose="020B0806030902050204" pitchFamily="34" charset="0"/>
                <a:cs typeface="Broadway" panose="020F0502020204030204" pitchFamily="34" charset="0"/>
              </a:rPr>
              <a:t>Season  2022 - 2023</a:t>
            </a:r>
          </a:p>
          <a:p>
            <a:pPr algn="ctr"/>
            <a:endParaRPr lang="en-US" sz="2800" dirty="0">
              <a:ln>
                <a:solidFill>
                  <a:schemeClr val="tx1"/>
                </a:solidFill>
              </a:ln>
              <a:solidFill>
                <a:schemeClr val="bg1"/>
              </a:solidFill>
              <a:latin typeface="Impact" panose="020B0806030902050204" pitchFamily="34" charset="0"/>
              <a:cs typeface="Broadway" panose="020F0502020204030204" pitchFamily="34" charset="0"/>
            </a:endParaRPr>
          </a:p>
          <a:p>
            <a:pPr algn="ctr"/>
            <a:r>
              <a:rPr lang="en-US" b="1" dirty="0">
                <a:ln>
                  <a:solidFill>
                    <a:schemeClr val="tx1"/>
                  </a:solidFill>
                </a:ln>
                <a:solidFill>
                  <a:schemeClr val="accent6">
                    <a:lumMod val="20000"/>
                    <a:lumOff val="80000"/>
                  </a:schemeClr>
                </a:solidFill>
                <a:latin typeface="Impact" panose="020B0806030902050204" pitchFamily="34" charset="0"/>
                <a:cs typeface="Broadway" panose="020F0502020204030204" pitchFamily="34" charset="0"/>
              </a:rPr>
              <a:t>Bancroft Players Amateur Dramatic Society</a:t>
            </a:r>
          </a:p>
          <a:p>
            <a:pPr algn="ctr"/>
            <a:r>
              <a:rPr lang="en-US" b="1" dirty="0">
                <a:ln>
                  <a:solidFill>
                    <a:schemeClr val="tx1"/>
                  </a:solidFill>
                </a:ln>
                <a:solidFill>
                  <a:schemeClr val="accent6">
                    <a:lumMod val="20000"/>
                    <a:lumOff val="80000"/>
                  </a:schemeClr>
                </a:solidFill>
                <a:latin typeface="Impact" panose="020B0806030902050204" pitchFamily="34" charset="0"/>
                <a:cs typeface="Broadway" panose="020F0502020204030204" pitchFamily="34" charset="0"/>
              </a:rPr>
              <a:t>Big Spirit Youth Theatre</a:t>
            </a:r>
          </a:p>
          <a:p>
            <a:pPr algn="ctr"/>
            <a:r>
              <a:rPr lang="en-US" b="1" dirty="0">
                <a:ln>
                  <a:solidFill>
                    <a:schemeClr val="tx1"/>
                  </a:solidFill>
                </a:ln>
                <a:solidFill>
                  <a:schemeClr val="accent6">
                    <a:lumMod val="20000"/>
                    <a:lumOff val="80000"/>
                  </a:schemeClr>
                </a:solidFill>
                <a:latin typeface="Impact" panose="020B0806030902050204" pitchFamily="34" charset="0"/>
                <a:cs typeface="Broadway" panose="020F0502020204030204" pitchFamily="34" charset="0"/>
              </a:rPr>
              <a:t>Ensemble</a:t>
            </a:r>
          </a:p>
          <a:p>
            <a:pPr algn="ctr"/>
            <a:r>
              <a:rPr lang="en-US" b="1" dirty="0">
                <a:ln>
                  <a:solidFill>
                    <a:schemeClr val="tx1"/>
                  </a:solidFill>
                </a:ln>
                <a:solidFill>
                  <a:schemeClr val="accent6">
                    <a:lumMod val="20000"/>
                    <a:lumOff val="80000"/>
                  </a:schemeClr>
                </a:solidFill>
                <a:latin typeface="Impact" panose="020B0806030902050204" pitchFamily="34" charset="0"/>
                <a:cs typeface="Broadway" panose="020F0502020204030204" pitchFamily="34" charset="0"/>
              </a:rPr>
              <a:t>Junior Bancroft Players</a:t>
            </a:r>
          </a:p>
        </p:txBody>
      </p:sp>
      <p:pic>
        <p:nvPicPr>
          <p:cNvPr id="7" name="Picture 6" descr="A purple circle with text and numbers&#10;&#10;Description automatically generated">
            <a:extLst>
              <a:ext uri="{FF2B5EF4-FFF2-40B4-BE49-F238E27FC236}">
                <a16:creationId xmlns:a16="http://schemas.microsoft.com/office/drawing/2014/main" id="{5FE30AF7-4C19-1EFC-918C-DA6F448998BA}"/>
              </a:ext>
            </a:extLst>
          </p:cNvPr>
          <p:cNvPicPr>
            <a:picLocks noChangeAspect="1"/>
          </p:cNvPicPr>
          <p:nvPr/>
        </p:nvPicPr>
        <p:blipFill>
          <a:blip r:embed="rId4"/>
          <a:stretch>
            <a:fillRect/>
          </a:stretch>
        </p:blipFill>
        <p:spPr>
          <a:xfrm>
            <a:off x="1811322" y="226503"/>
            <a:ext cx="2319556" cy="2319556"/>
          </a:xfrm>
          <a:prstGeom prst="rect">
            <a:avLst/>
          </a:prstGeom>
        </p:spPr>
      </p:pic>
    </p:spTree>
    <p:extLst>
      <p:ext uri="{BB962C8B-B14F-4D97-AF65-F5344CB8AC3E}">
        <p14:creationId xmlns:p14="http://schemas.microsoft.com/office/powerpoint/2010/main" val="31373176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21" name="Group 20">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22" name="Freeform: Shape 21">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Shape 22">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Shape 24">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1" name="Title 1">
            <a:extLst>
              <a:ext uri="{FF2B5EF4-FFF2-40B4-BE49-F238E27FC236}">
                <a16:creationId xmlns:a16="http://schemas.microsoft.com/office/drawing/2014/main" id="{F098EEEF-C336-B345-A88D-F640C95875E4}"/>
              </a:ext>
            </a:extLst>
          </p:cNvPr>
          <p:cNvSpPr>
            <a:spLocks noGrp="1"/>
          </p:cNvSpPr>
          <p:nvPr>
            <p:ph type="title"/>
          </p:nvPr>
        </p:nvSpPr>
        <p:spPr>
          <a:xfrm>
            <a:off x="425302" y="1892594"/>
            <a:ext cx="3264196" cy="3339620"/>
          </a:xfrm>
        </p:spPr>
        <p:txBody>
          <a:bodyPr>
            <a:normAutofit/>
          </a:bodyPr>
          <a:lstStyle/>
          <a:p>
            <a:pPr algn="ctr"/>
            <a:r>
              <a:rPr lang="en-US" sz="3600" dirty="0">
                <a:solidFill>
                  <a:schemeClr val="tx2"/>
                </a:solidFill>
              </a:rPr>
              <a:t>Summary of the Year</a:t>
            </a:r>
          </a:p>
        </p:txBody>
      </p:sp>
      <p:graphicFrame>
        <p:nvGraphicFramePr>
          <p:cNvPr id="27" name="Content Placeholder 2">
            <a:extLst>
              <a:ext uri="{FF2B5EF4-FFF2-40B4-BE49-F238E27FC236}">
                <a16:creationId xmlns:a16="http://schemas.microsoft.com/office/drawing/2014/main" id="{1D8D6778-3EF3-42D0-B153-D9DC27D505BD}"/>
              </a:ext>
            </a:extLst>
          </p:cNvPr>
          <p:cNvGraphicFramePr>
            <a:graphicFrameLocks noGrp="1"/>
          </p:cNvGraphicFramePr>
          <p:nvPr>
            <p:ph idx="1"/>
            <p:extLst>
              <p:ext uri="{D42A27DB-BD31-4B8C-83A1-F6EECF244321}">
                <p14:modId xmlns:p14="http://schemas.microsoft.com/office/powerpoint/2010/main" val="1286128828"/>
              </p:ext>
            </p:extLst>
          </p:nvPr>
        </p:nvGraphicFramePr>
        <p:xfrm>
          <a:off x="2694671" y="315573"/>
          <a:ext cx="8602471" cy="5715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descr="A purple circle with text and numbers&#10;&#10;Description automatically generated">
            <a:extLst>
              <a:ext uri="{FF2B5EF4-FFF2-40B4-BE49-F238E27FC236}">
                <a16:creationId xmlns:a16="http://schemas.microsoft.com/office/drawing/2014/main" id="{FF6B3F71-A969-BB1F-AF92-47E7E96DD5EE}"/>
              </a:ext>
            </a:extLst>
          </p:cNvPr>
          <p:cNvPicPr>
            <a:picLocks noChangeAspect="1"/>
          </p:cNvPicPr>
          <p:nvPr/>
        </p:nvPicPr>
        <p:blipFill>
          <a:blip r:embed="rId7"/>
          <a:stretch>
            <a:fillRect/>
          </a:stretch>
        </p:blipFill>
        <p:spPr>
          <a:xfrm>
            <a:off x="10410038" y="5738069"/>
            <a:ext cx="1119930" cy="1119930"/>
          </a:xfrm>
          <a:prstGeom prst="rect">
            <a:avLst/>
          </a:prstGeom>
        </p:spPr>
      </p:pic>
    </p:spTree>
    <p:extLst>
      <p:ext uri="{BB962C8B-B14F-4D97-AF65-F5344CB8AC3E}">
        <p14:creationId xmlns:p14="http://schemas.microsoft.com/office/powerpoint/2010/main" val="37380556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22" name="Group 2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23" name="Freeform: Shape 2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Shape 2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1" name="Title 1">
            <a:extLst>
              <a:ext uri="{FF2B5EF4-FFF2-40B4-BE49-F238E27FC236}">
                <a16:creationId xmlns:a16="http://schemas.microsoft.com/office/drawing/2014/main" id="{F098EEEF-C336-B345-A88D-F640C95875E4}"/>
              </a:ext>
            </a:extLst>
          </p:cNvPr>
          <p:cNvSpPr>
            <a:spLocks noGrp="1"/>
          </p:cNvSpPr>
          <p:nvPr>
            <p:ph type="title"/>
          </p:nvPr>
        </p:nvSpPr>
        <p:spPr>
          <a:xfrm>
            <a:off x="3147579" y="141201"/>
            <a:ext cx="5177570" cy="1270766"/>
          </a:xfrm>
        </p:spPr>
        <p:txBody>
          <a:bodyPr>
            <a:normAutofit/>
          </a:bodyPr>
          <a:lstStyle/>
          <a:p>
            <a:r>
              <a:rPr lang="en-US" sz="3600" b="1" dirty="0">
                <a:solidFill>
                  <a:schemeClr val="tx2"/>
                </a:solidFill>
              </a:rPr>
              <a:t>Finances 2022 – 2023 – SANTANDER BANK</a:t>
            </a:r>
          </a:p>
        </p:txBody>
      </p:sp>
      <p:pic>
        <p:nvPicPr>
          <p:cNvPr id="4" name="Picture 3" descr="A purple circle with text and numbers&#10;&#10;Description automatically generated">
            <a:extLst>
              <a:ext uri="{FF2B5EF4-FFF2-40B4-BE49-F238E27FC236}">
                <a16:creationId xmlns:a16="http://schemas.microsoft.com/office/drawing/2014/main" id="{F1493017-EA7F-96B3-0354-3C8CFC798E07}"/>
              </a:ext>
            </a:extLst>
          </p:cNvPr>
          <p:cNvPicPr>
            <a:picLocks noChangeAspect="1"/>
          </p:cNvPicPr>
          <p:nvPr/>
        </p:nvPicPr>
        <p:blipFill>
          <a:blip r:embed="rId3"/>
          <a:stretch>
            <a:fillRect/>
          </a:stretch>
        </p:blipFill>
        <p:spPr>
          <a:xfrm>
            <a:off x="10475462" y="141201"/>
            <a:ext cx="1507666" cy="1507666"/>
          </a:xfrm>
          <a:prstGeom prst="rect">
            <a:avLst/>
          </a:prstGeom>
        </p:spPr>
      </p:pic>
      <p:pic>
        <p:nvPicPr>
          <p:cNvPr id="7" name="Picture 6">
            <a:extLst>
              <a:ext uri="{FF2B5EF4-FFF2-40B4-BE49-F238E27FC236}">
                <a16:creationId xmlns:a16="http://schemas.microsoft.com/office/drawing/2014/main" id="{C4ACA007-89EA-0D1A-5EFD-B18F49AE80B9}"/>
              </a:ext>
            </a:extLst>
          </p:cNvPr>
          <p:cNvPicPr>
            <a:picLocks noChangeAspect="1"/>
          </p:cNvPicPr>
          <p:nvPr/>
        </p:nvPicPr>
        <p:blipFill>
          <a:blip r:embed="rId4"/>
          <a:stretch>
            <a:fillRect/>
          </a:stretch>
        </p:blipFill>
        <p:spPr>
          <a:xfrm>
            <a:off x="453522" y="1480190"/>
            <a:ext cx="10021940" cy="4530466"/>
          </a:xfrm>
          <a:prstGeom prst="rect">
            <a:avLst/>
          </a:prstGeom>
        </p:spPr>
      </p:pic>
    </p:spTree>
    <p:extLst>
      <p:ext uri="{BB962C8B-B14F-4D97-AF65-F5344CB8AC3E}">
        <p14:creationId xmlns:p14="http://schemas.microsoft.com/office/powerpoint/2010/main" val="12416300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6DFD16F-E1A5-6C69-C221-6F0FE3D39350}"/>
              </a:ext>
            </a:extLst>
          </p:cNvPr>
          <p:cNvSpPr>
            <a:spLocks noGrp="1"/>
          </p:cNvSpPr>
          <p:nvPr>
            <p:ph type="title"/>
          </p:nvPr>
        </p:nvSpPr>
        <p:spPr>
          <a:xfrm>
            <a:off x="3147579" y="141201"/>
            <a:ext cx="5177570" cy="1270766"/>
          </a:xfrm>
        </p:spPr>
        <p:txBody>
          <a:bodyPr>
            <a:normAutofit/>
          </a:bodyPr>
          <a:lstStyle/>
          <a:p>
            <a:r>
              <a:rPr lang="en-US" sz="3600" b="1" dirty="0">
                <a:solidFill>
                  <a:schemeClr val="tx2"/>
                </a:solidFill>
              </a:rPr>
              <a:t>Finances 2022 – 2023 BARCLAYS BANK</a:t>
            </a:r>
          </a:p>
        </p:txBody>
      </p:sp>
      <p:pic>
        <p:nvPicPr>
          <p:cNvPr id="7" name="Picture 6" descr="A purple circle with text and numbers&#10;&#10;Description automatically generated">
            <a:extLst>
              <a:ext uri="{FF2B5EF4-FFF2-40B4-BE49-F238E27FC236}">
                <a16:creationId xmlns:a16="http://schemas.microsoft.com/office/drawing/2014/main" id="{68FC140B-C4C9-26FF-CDD4-7891433FCE27}"/>
              </a:ext>
            </a:extLst>
          </p:cNvPr>
          <p:cNvPicPr>
            <a:picLocks noChangeAspect="1"/>
          </p:cNvPicPr>
          <p:nvPr/>
        </p:nvPicPr>
        <p:blipFill>
          <a:blip r:embed="rId3"/>
          <a:stretch>
            <a:fillRect/>
          </a:stretch>
        </p:blipFill>
        <p:spPr>
          <a:xfrm>
            <a:off x="10461920" y="141201"/>
            <a:ext cx="1506817" cy="1506817"/>
          </a:xfrm>
          <a:prstGeom prst="rect">
            <a:avLst/>
          </a:prstGeom>
        </p:spPr>
      </p:pic>
      <p:pic>
        <p:nvPicPr>
          <p:cNvPr id="14" name="Picture 13">
            <a:extLst>
              <a:ext uri="{FF2B5EF4-FFF2-40B4-BE49-F238E27FC236}">
                <a16:creationId xmlns:a16="http://schemas.microsoft.com/office/drawing/2014/main" id="{741296C0-1529-B9EE-E73C-6EFF767C9C3B}"/>
              </a:ext>
            </a:extLst>
          </p:cNvPr>
          <p:cNvPicPr>
            <a:picLocks noChangeAspect="1"/>
          </p:cNvPicPr>
          <p:nvPr/>
        </p:nvPicPr>
        <p:blipFill>
          <a:blip r:embed="rId4"/>
          <a:stretch>
            <a:fillRect/>
          </a:stretch>
        </p:blipFill>
        <p:spPr>
          <a:xfrm>
            <a:off x="405874" y="1625468"/>
            <a:ext cx="10162863" cy="4371423"/>
          </a:xfrm>
          <a:prstGeom prst="rect">
            <a:avLst/>
          </a:prstGeom>
        </p:spPr>
      </p:pic>
    </p:spTree>
    <p:extLst>
      <p:ext uri="{BB962C8B-B14F-4D97-AF65-F5344CB8AC3E}">
        <p14:creationId xmlns:p14="http://schemas.microsoft.com/office/powerpoint/2010/main" val="28377560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6DFD16F-E1A5-6C69-C221-6F0FE3D39350}"/>
              </a:ext>
            </a:extLst>
          </p:cNvPr>
          <p:cNvSpPr>
            <a:spLocks noGrp="1"/>
          </p:cNvSpPr>
          <p:nvPr>
            <p:ph type="title"/>
          </p:nvPr>
        </p:nvSpPr>
        <p:spPr>
          <a:xfrm>
            <a:off x="3147579" y="141201"/>
            <a:ext cx="5177570" cy="1270766"/>
          </a:xfrm>
        </p:spPr>
        <p:txBody>
          <a:bodyPr>
            <a:normAutofit/>
          </a:bodyPr>
          <a:lstStyle/>
          <a:p>
            <a:r>
              <a:rPr lang="en-US" sz="3600" b="1" dirty="0">
                <a:solidFill>
                  <a:schemeClr val="tx2"/>
                </a:solidFill>
              </a:rPr>
              <a:t>Finances 2022 – 2023</a:t>
            </a:r>
          </a:p>
        </p:txBody>
      </p:sp>
      <p:pic>
        <p:nvPicPr>
          <p:cNvPr id="7" name="Picture 6" descr="A purple circle with text and numbers&#10;&#10;Description automatically generated">
            <a:extLst>
              <a:ext uri="{FF2B5EF4-FFF2-40B4-BE49-F238E27FC236}">
                <a16:creationId xmlns:a16="http://schemas.microsoft.com/office/drawing/2014/main" id="{68FC140B-C4C9-26FF-CDD4-7891433FCE27}"/>
              </a:ext>
            </a:extLst>
          </p:cNvPr>
          <p:cNvPicPr>
            <a:picLocks noChangeAspect="1"/>
          </p:cNvPicPr>
          <p:nvPr/>
        </p:nvPicPr>
        <p:blipFill>
          <a:blip r:embed="rId3"/>
          <a:stretch>
            <a:fillRect/>
          </a:stretch>
        </p:blipFill>
        <p:spPr>
          <a:xfrm>
            <a:off x="10645629" y="55303"/>
            <a:ext cx="1356664" cy="1356664"/>
          </a:xfrm>
          <a:prstGeom prst="rect">
            <a:avLst/>
          </a:prstGeom>
        </p:spPr>
      </p:pic>
      <p:pic>
        <p:nvPicPr>
          <p:cNvPr id="2" name="Picture 1">
            <a:extLst>
              <a:ext uri="{FF2B5EF4-FFF2-40B4-BE49-F238E27FC236}">
                <a16:creationId xmlns:a16="http://schemas.microsoft.com/office/drawing/2014/main" id="{F2CC1A40-D8E0-13BB-C360-0F74A80826ED}"/>
              </a:ext>
            </a:extLst>
          </p:cNvPr>
          <p:cNvPicPr>
            <a:picLocks noChangeAspect="1"/>
          </p:cNvPicPr>
          <p:nvPr/>
        </p:nvPicPr>
        <p:blipFill>
          <a:blip r:embed="rId4"/>
          <a:stretch>
            <a:fillRect/>
          </a:stretch>
        </p:blipFill>
        <p:spPr>
          <a:xfrm>
            <a:off x="627484" y="1082237"/>
            <a:ext cx="9489639" cy="5744993"/>
          </a:xfrm>
          <a:prstGeom prst="rect">
            <a:avLst/>
          </a:prstGeom>
        </p:spPr>
      </p:pic>
      <p:sp>
        <p:nvSpPr>
          <p:cNvPr id="3" name="TextBox 2">
            <a:extLst>
              <a:ext uri="{FF2B5EF4-FFF2-40B4-BE49-F238E27FC236}">
                <a16:creationId xmlns:a16="http://schemas.microsoft.com/office/drawing/2014/main" id="{4F33E690-88B7-DB81-288B-804302F5DC6F}"/>
              </a:ext>
            </a:extLst>
          </p:cNvPr>
          <p:cNvSpPr txBox="1"/>
          <p:nvPr/>
        </p:nvSpPr>
        <p:spPr>
          <a:xfrm>
            <a:off x="10528183" y="1937857"/>
            <a:ext cx="1342239" cy="307777"/>
          </a:xfrm>
          <a:prstGeom prst="rect">
            <a:avLst/>
          </a:prstGeom>
          <a:noFill/>
        </p:spPr>
        <p:txBody>
          <a:bodyPr wrap="square" rtlCol="0">
            <a:spAutoFit/>
          </a:bodyPr>
          <a:lstStyle/>
          <a:p>
            <a:r>
              <a:rPr lang="en-US" sz="1400" dirty="0"/>
              <a:t>Santander Bank</a:t>
            </a:r>
          </a:p>
        </p:txBody>
      </p:sp>
      <p:sp>
        <p:nvSpPr>
          <p:cNvPr id="4" name="TextBox 3">
            <a:extLst>
              <a:ext uri="{FF2B5EF4-FFF2-40B4-BE49-F238E27FC236}">
                <a16:creationId xmlns:a16="http://schemas.microsoft.com/office/drawing/2014/main" id="{6A17247B-DC7E-EBA6-D9A1-96A94455D78A}"/>
              </a:ext>
            </a:extLst>
          </p:cNvPr>
          <p:cNvSpPr txBox="1"/>
          <p:nvPr/>
        </p:nvSpPr>
        <p:spPr>
          <a:xfrm>
            <a:off x="10528183" y="5135460"/>
            <a:ext cx="1342239" cy="307777"/>
          </a:xfrm>
          <a:prstGeom prst="rect">
            <a:avLst/>
          </a:prstGeom>
          <a:noFill/>
        </p:spPr>
        <p:txBody>
          <a:bodyPr wrap="square" rtlCol="0">
            <a:spAutoFit/>
          </a:bodyPr>
          <a:lstStyle/>
          <a:p>
            <a:r>
              <a:rPr lang="en-US" sz="1400" dirty="0"/>
              <a:t>Barclays Bank</a:t>
            </a:r>
          </a:p>
        </p:txBody>
      </p:sp>
    </p:spTree>
    <p:extLst>
      <p:ext uri="{BB962C8B-B14F-4D97-AF65-F5344CB8AC3E}">
        <p14:creationId xmlns:p14="http://schemas.microsoft.com/office/powerpoint/2010/main" val="25250182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21" name="Group 20">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22" name="Freeform: Shape 21">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Shape 22">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Shape 24">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CBECEA7F-1211-9741-9B70-1A16474ACA65}"/>
              </a:ext>
            </a:extLst>
          </p:cNvPr>
          <p:cNvSpPr>
            <a:spLocks noGrp="1"/>
          </p:cNvSpPr>
          <p:nvPr>
            <p:ph type="title"/>
          </p:nvPr>
        </p:nvSpPr>
        <p:spPr>
          <a:xfrm>
            <a:off x="470293" y="1036543"/>
            <a:ext cx="4202885" cy="1257528"/>
          </a:xfrm>
        </p:spPr>
        <p:txBody>
          <a:bodyPr vert="horz" lIns="91440" tIns="45720" rIns="91440" bIns="45720" rtlCol="0" anchor="ctr">
            <a:normAutofit/>
          </a:bodyPr>
          <a:lstStyle/>
          <a:p>
            <a:r>
              <a:rPr lang="en-US" sz="3600" b="1" kern="1200" dirty="0">
                <a:solidFill>
                  <a:schemeClr val="tx2"/>
                </a:solidFill>
                <a:latin typeface="+mj-lt"/>
                <a:ea typeface="+mj-ea"/>
                <a:cs typeface="+mj-cs"/>
              </a:rPr>
              <a:t>Finances  2022 - 2023</a:t>
            </a:r>
          </a:p>
        </p:txBody>
      </p:sp>
      <p:pic>
        <p:nvPicPr>
          <p:cNvPr id="4" name="Picture 3" descr="A purple circle with text and numbers&#10;&#10;Description automatically generated">
            <a:extLst>
              <a:ext uri="{FF2B5EF4-FFF2-40B4-BE49-F238E27FC236}">
                <a16:creationId xmlns:a16="http://schemas.microsoft.com/office/drawing/2014/main" id="{84FFF15F-6813-C499-CCEC-98E65334FD7B}"/>
              </a:ext>
            </a:extLst>
          </p:cNvPr>
          <p:cNvPicPr>
            <a:picLocks noChangeAspect="1"/>
          </p:cNvPicPr>
          <p:nvPr/>
        </p:nvPicPr>
        <p:blipFill>
          <a:blip r:embed="rId3"/>
          <a:stretch>
            <a:fillRect/>
          </a:stretch>
        </p:blipFill>
        <p:spPr>
          <a:xfrm>
            <a:off x="1203287" y="2206079"/>
            <a:ext cx="2805418" cy="2805418"/>
          </a:xfrm>
          <a:prstGeom prst="rect">
            <a:avLst/>
          </a:prstGeom>
        </p:spPr>
      </p:pic>
      <p:pic>
        <p:nvPicPr>
          <p:cNvPr id="5" name="Picture 4">
            <a:extLst>
              <a:ext uri="{FF2B5EF4-FFF2-40B4-BE49-F238E27FC236}">
                <a16:creationId xmlns:a16="http://schemas.microsoft.com/office/drawing/2014/main" id="{081C56CE-E0FF-73B7-E6E7-DD7C0FD3A6BA}"/>
              </a:ext>
            </a:extLst>
          </p:cNvPr>
          <p:cNvPicPr>
            <a:picLocks noChangeAspect="1"/>
          </p:cNvPicPr>
          <p:nvPr/>
        </p:nvPicPr>
        <p:blipFill>
          <a:blip r:embed="rId4"/>
          <a:stretch>
            <a:fillRect/>
          </a:stretch>
        </p:blipFill>
        <p:spPr>
          <a:xfrm>
            <a:off x="5260837" y="232667"/>
            <a:ext cx="6162595" cy="6250947"/>
          </a:xfrm>
          <a:prstGeom prst="rect">
            <a:avLst/>
          </a:prstGeom>
        </p:spPr>
      </p:pic>
    </p:spTree>
    <p:extLst>
      <p:ext uri="{BB962C8B-B14F-4D97-AF65-F5344CB8AC3E}">
        <p14:creationId xmlns:p14="http://schemas.microsoft.com/office/powerpoint/2010/main" val="15018507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Down Arrow 7">
            <a:extLst>
              <a:ext uri="{FF2B5EF4-FFF2-40B4-BE49-F238E27FC236}">
                <a16:creationId xmlns:a16="http://schemas.microsoft.com/office/drawing/2014/main" id="{73DE2CFE-42F2-48F0-8706-5264E012B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5662795" y="-3745097"/>
            <a:ext cx="1354979" cy="10750169"/>
          </a:xfrm>
          <a:prstGeom prst="downArrow">
            <a:avLst>
              <a:gd name="adj1" fmla="val 100000"/>
              <a:gd name="adj2" fmla="val 22582"/>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itle 1">
            <a:extLst>
              <a:ext uri="{FF2B5EF4-FFF2-40B4-BE49-F238E27FC236}">
                <a16:creationId xmlns:a16="http://schemas.microsoft.com/office/drawing/2014/main" id="{F098EEEF-C336-B345-A88D-F640C95875E4}"/>
              </a:ext>
            </a:extLst>
          </p:cNvPr>
          <p:cNvSpPr>
            <a:spLocks noGrp="1"/>
          </p:cNvSpPr>
          <p:nvPr>
            <p:ph type="title"/>
          </p:nvPr>
        </p:nvSpPr>
        <p:spPr>
          <a:xfrm>
            <a:off x="1627824" y="938413"/>
            <a:ext cx="10023398" cy="857894"/>
          </a:xfrm>
        </p:spPr>
        <p:txBody>
          <a:bodyPr vert="horz" lIns="91440" tIns="45720" rIns="91440" bIns="45720" rtlCol="0">
            <a:normAutofit/>
          </a:bodyPr>
          <a:lstStyle/>
          <a:p>
            <a:r>
              <a:rPr lang="en-US" sz="4000" b="1" kern="1200" dirty="0">
                <a:solidFill>
                  <a:srgbClr val="FFFFFF"/>
                </a:solidFill>
                <a:latin typeface="+mj-lt"/>
                <a:ea typeface="+mj-ea"/>
                <a:cs typeface="+mj-cs"/>
              </a:rPr>
              <a:t>Finances - Productions 2022 - 2023</a:t>
            </a:r>
          </a:p>
        </p:txBody>
      </p:sp>
      <mc:AlternateContent xmlns:mc="http://schemas.openxmlformats.org/markup-compatibility/2006" xmlns:p14="http://schemas.microsoft.com/office/powerpoint/2010/main">
        <mc:Choice Requires="p14">
          <p:contentPart p14:bwMode="auto" r:id="rId3">
            <p14:nvContentPartPr>
              <p14:cNvPr id="12" name="Ink 11">
                <a:extLst>
                  <a:ext uri="{FF2B5EF4-FFF2-40B4-BE49-F238E27FC236}">
                    <a16:creationId xmlns:a16="http://schemas.microsoft.com/office/drawing/2014/main" id="{AAAD5069-90E5-5E06-8246-EA249FCF528C}"/>
                  </a:ext>
                </a:extLst>
              </p14:cNvPr>
              <p14:cNvContentPartPr/>
              <p14:nvPr/>
            </p14:nvContentPartPr>
            <p14:xfrm>
              <a:off x="7325805" y="3160391"/>
              <a:ext cx="360" cy="360"/>
            </p14:xfrm>
          </p:contentPart>
        </mc:Choice>
        <mc:Fallback xmlns="">
          <p:pic>
            <p:nvPicPr>
              <p:cNvPr id="12" name="Ink 11">
                <a:extLst>
                  <a:ext uri="{FF2B5EF4-FFF2-40B4-BE49-F238E27FC236}">
                    <a16:creationId xmlns:a16="http://schemas.microsoft.com/office/drawing/2014/main" id="{AAAD5069-90E5-5E06-8246-EA249FCF528C}"/>
                  </a:ext>
                </a:extLst>
              </p:cNvPr>
              <p:cNvPicPr/>
              <p:nvPr/>
            </p:nvPicPr>
            <p:blipFill>
              <a:blip r:embed="rId6"/>
              <a:stretch>
                <a:fillRect/>
              </a:stretch>
            </p:blipFill>
            <p:spPr>
              <a:xfrm>
                <a:off x="7317165" y="3151751"/>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6" name="Ink 15">
                <a:extLst>
                  <a:ext uri="{FF2B5EF4-FFF2-40B4-BE49-F238E27FC236}">
                    <a16:creationId xmlns:a16="http://schemas.microsoft.com/office/drawing/2014/main" id="{CF230E0D-0809-E5F0-5584-543094F58896}"/>
                  </a:ext>
                </a:extLst>
              </p14:cNvPr>
              <p14:cNvContentPartPr/>
              <p14:nvPr/>
            </p14:nvContentPartPr>
            <p14:xfrm>
              <a:off x="7644803" y="3259393"/>
              <a:ext cx="360" cy="360"/>
            </p14:xfrm>
          </p:contentPart>
        </mc:Choice>
        <mc:Fallback xmlns="">
          <p:pic>
            <p:nvPicPr>
              <p:cNvPr id="16" name="Ink 15">
                <a:extLst>
                  <a:ext uri="{FF2B5EF4-FFF2-40B4-BE49-F238E27FC236}">
                    <a16:creationId xmlns:a16="http://schemas.microsoft.com/office/drawing/2014/main" id="{CF230E0D-0809-E5F0-5584-543094F58896}"/>
                  </a:ext>
                </a:extLst>
              </p:cNvPr>
              <p:cNvPicPr/>
              <p:nvPr/>
            </p:nvPicPr>
            <p:blipFill>
              <a:blip r:embed="rId6"/>
              <a:stretch>
                <a:fillRect/>
              </a:stretch>
            </p:blipFill>
            <p:spPr>
              <a:xfrm>
                <a:off x="7636163" y="3250393"/>
                <a:ext cx="18000" cy="18000"/>
              </a:xfrm>
              <a:prstGeom prst="rect">
                <a:avLst/>
              </a:prstGeom>
            </p:spPr>
          </p:pic>
        </mc:Fallback>
      </mc:AlternateContent>
      <p:pic>
        <p:nvPicPr>
          <p:cNvPr id="3" name="Picture 2">
            <a:extLst>
              <a:ext uri="{FF2B5EF4-FFF2-40B4-BE49-F238E27FC236}">
                <a16:creationId xmlns:a16="http://schemas.microsoft.com/office/drawing/2014/main" id="{323656DE-6B62-8B7F-DB95-DE78C295B337}"/>
              </a:ext>
            </a:extLst>
          </p:cNvPr>
          <p:cNvPicPr>
            <a:picLocks noChangeAspect="1"/>
          </p:cNvPicPr>
          <p:nvPr/>
        </p:nvPicPr>
        <p:blipFill>
          <a:blip r:embed="rId8"/>
          <a:stretch>
            <a:fillRect/>
          </a:stretch>
        </p:blipFill>
        <p:spPr>
          <a:xfrm>
            <a:off x="478907" y="1843317"/>
            <a:ext cx="11427769" cy="4780243"/>
          </a:xfrm>
          <a:prstGeom prst="rect">
            <a:avLst/>
          </a:prstGeom>
        </p:spPr>
      </p:pic>
      <p:pic>
        <p:nvPicPr>
          <p:cNvPr id="5" name="Picture 4" descr="A purple circle with text and numbers&#10;&#10;Description automatically generated">
            <a:extLst>
              <a:ext uri="{FF2B5EF4-FFF2-40B4-BE49-F238E27FC236}">
                <a16:creationId xmlns:a16="http://schemas.microsoft.com/office/drawing/2014/main" id="{E25A5FD4-924B-A190-763B-0A5659F25724}"/>
              </a:ext>
            </a:extLst>
          </p:cNvPr>
          <p:cNvPicPr>
            <a:picLocks noChangeAspect="1"/>
          </p:cNvPicPr>
          <p:nvPr/>
        </p:nvPicPr>
        <p:blipFill>
          <a:blip r:embed="rId9"/>
          <a:stretch>
            <a:fillRect/>
          </a:stretch>
        </p:blipFill>
        <p:spPr>
          <a:xfrm>
            <a:off x="10758388" y="94547"/>
            <a:ext cx="1354123" cy="1354123"/>
          </a:xfrm>
          <a:prstGeom prst="rect">
            <a:avLst/>
          </a:prstGeom>
        </p:spPr>
      </p:pic>
    </p:spTree>
    <p:extLst>
      <p:ext uri="{BB962C8B-B14F-4D97-AF65-F5344CB8AC3E}">
        <p14:creationId xmlns:p14="http://schemas.microsoft.com/office/powerpoint/2010/main" val="1602163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F098EEEF-C336-B345-A88D-F640C95875E4}"/>
              </a:ext>
            </a:extLst>
          </p:cNvPr>
          <p:cNvSpPr>
            <a:spLocks noGrp="1"/>
          </p:cNvSpPr>
          <p:nvPr>
            <p:ph type="title"/>
          </p:nvPr>
        </p:nvSpPr>
        <p:spPr>
          <a:xfrm>
            <a:off x="1527156" y="1086091"/>
            <a:ext cx="10023398" cy="857894"/>
          </a:xfrm>
        </p:spPr>
        <p:txBody>
          <a:bodyPr vert="horz" lIns="91440" tIns="45720" rIns="91440" bIns="45720" rtlCol="0">
            <a:normAutofit/>
          </a:bodyPr>
          <a:lstStyle/>
          <a:p>
            <a:r>
              <a:rPr lang="en-US" sz="4000" b="1" kern="1200" dirty="0">
                <a:solidFill>
                  <a:srgbClr val="FFFFFF"/>
                </a:solidFill>
                <a:latin typeface="+mj-lt"/>
                <a:ea typeface="+mj-ea"/>
                <a:cs typeface="+mj-cs"/>
              </a:rPr>
              <a:t>Finances - Productions 2022 - 2023</a:t>
            </a:r>
          </a:p>
        </p:txBody>
      </p:sp>
      <mc:AlternateContent xmlns:mc="http://schemas.openxmlformats.org/markup-compatibility/2006" xmlns:p14="http://schemas.microsoft.com/office/powerpoint/2010/main">
        <mc:Choice Requires="p14">
          <p:contentPart p14:bwMode="auto" r:id="rId3">
            <p14:nvContentPartPr>
              <p14:cNvPr id="12" name="Ink 11">
                <a:extLst>
                  <a:ext uri="{FF2B5EF4-FFF2-40B4-BE49-F238E27FC236}">
                    <a16:creationId xmlns:a16="http://schemas.microsoft.com/office/drawing/2014/main" id="{AAAD5069-90E5-5E06-8246-EA249FCF528C}"/>
                  </a:ext>
                </a:extLst>
              </p14:cNvPr>
              <p14:cNvContentPartPr/>
              <p14:nvPr/>
            </p14:nvContentPartPr>
            <p14:xfrm>
              <a:off x="7325805" y="3160391"/>
              <a:ext cx="360" cy="360"/>
            </p14:xfrm>
          </p:contentPart>
        </mc:Choice>
        <mc:Fallback xmlns="">
          <p:pic>
            <p:nvPicPr>
              <p:cNvPr id="12" name="Ink 11">
                <a:extLst>
                  <a:ext uri="{FF2B5EF4-FFF2-40B4-BE49-F238E27FC236}">
                    <a16:creationId xmlns:a16="http://schemas.microsoft.com/office/drawing/2014/main" id="{AAAD5069-90E5-5E06-8246-EA249FCF528C}"/>
                  </a:ext>
                </a:extLst>
              </p:cNvPr>
              <p:cNvPicPr/>
              <p:nvPr/>
            </p:nvPicPr>
            <p:blipFill>
              <a:blip r:embed="rId6"/>
              <a:stretch>
                <a:fillRect/>
              </a:stretch>
            </p:blipFill>
            <p:spPr>
              <a:xfrm>
                <a:off x="7317165" y="3151751"/>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6" name="Ink 15">
                <a:extLst>
                  <a:ext uri="{FF2B5EF4-FFF2-40B4-BE49-F238E27FC236}">
                    <a16:creationId xmlns:a16="http://schemas.microsoft.com/office/drawing/2014/main" id="{CF230E0D-0809-E5F0-5584-543094F58896}"/>
                  </a:ext>
                </a:extLst>
              </p14:cNvPr>
              <p14:cNvContentPartPr/>
              <p14:nvPr/>
            </p14:nvContentPartPr>
            <p14:xfrm>
              <a:off x="7644803" y="3259393"/>
              <a:ext cx="360" cy="360"/>
            </p14:xfrm>
          </p:contentPart>
        </mc:Choice>
        <mc:Fallback xmlns="">
          <p:pic>
            <p:nvPicPr>
              <p:cNvPr id="16" name="Ink 15">
                <a:extLst>
                  <a:ext uri="{FF2B5EF4-FFF2-40B4-BE49-F238E27FC236}">
                    <a16:creationId xmlns:a16="http://schemas.microsoft.com/office/drawing/2014/main" id="{CF230E0D-0809-E5F0-5584-543094F58896}"/>
                  </a:ext>
                </a:extLst>
              </p:cNvPr>
              <p:cNvPicPr/>
              <p:nvPr/>
            </p:nvPicPr>
            <p:blipFill>
              <a:blip r:embed="rId6"/>
              <a:stretch>
                <a:fillRect/>
              </a:stretch>
            </p:blipFill>
            <p:spPr>
              <a:xfrm>
                <a:off x="7636163" y="3250393"/>
                <a:ext cx="18000" cy="18000"/>
              </a:xfrm>
              <a:prstGeom prst="rect">
                <a:avLst/>
              </a:prstGeom>
            </p:spPr>
          </p:pic>
        </mc:Fallback>
      </mc:AlternateContent>
      <p:pic>
        <p:nvPicPr>
          <p:cNvPr id="5" name="Picture 4" descr="A purple circle with text and numbers&#10;&#10;Description automatically generated">
            <a:extLst>
              <a:ext uri="{FF2B5EF4-FFF2-40B4-BE49-F238E27FC236}">
                <a16:creationId xmlns:a16="http://schemas.microsoft.com/office/drawing/2014/main" id="{E25A5FD4-924B-A190-763B-0A5659F25724}"/>
              </a:ext>
            </a:extLst>
          </p:cNvPr>
          <p:cNvPicPr>
            <a:picLocks noChangeAspect="1"/>
          </p:cNvPicPr>
          <p:nvPr/>
        </p:nvPicPr>
        <p:blipFill>
          <a:blip r:embed="rId8"/>
          <a:stretch>
            <a:fillRect/>
          </a:stretch>
        </p:blipFill>
        <p:spPr>
          <a:xfrm>
            <a:off x="10758388" y="94547"/>
            <a:ext cx="1354123" cy="1354123"/>
          </a:xfrm>
          <a:prstGeom prst="rect">
            <a:avLst/>
          </a:prstGeom>
        </p:spPr>
      </p:pic>
      <p:pic>
        <p:nvPicPr>
          <p:cNvPr id="2" name="Picture 1">
            <a:extLst>
              <a:ext uri="{FF2B5EF4-FFF2-40B4-BE49-F238E27FC236}">
                <a16:creationId xmlns:a16="http://schemas.microsoft.com/office/drawing/2014/main" id="{851A0FB7-53FE-BBE1-68A2-04B8D421AD11}"/>
              </a:ext>
            </a:extLst>
          </p:cNvPr>
          <p:cNvPicPr>
            <a:picLocks noChangeAspect="1"/>
          </p:cNvPicPr>
          <p:nvPr/>
        </p:nvPicPr>
        <p:blipFill>
          <a:blip r:embed="rId9"/>
          <a:stretch>
            <a:fillRect/>
          </a:stretch>
        </p:blipFill>
        <p:spPr>
          <a:xfrm>
            <a:off x="965199" y="1178424"/>
            <a:ext cx="9415408" cy="5018365"/>
          </a:xfrm>
          <a:prstGeom prst="rect">
            <a:avLst/>
          </a:prstGeom>
        </p:spPr>
      </p:pic>
      <p:sp>
        <p:nvSpPr>
          <p:cNvPr id="4" name="TextBox 3">
            <a:extLst>
              <a:ext uri="{FF2B5EF4-FFF2-40B4-BE49-F238E27FC236}">
                <a16:creationId xmlns:a16="http://schemas.microsoft.com/office/drawing/2014/main" id="{B47176AE-F88C-AAA6-21B7-002928229C48}"/>
              </a:ext>
            </a:extLst>
          </p:cNvPr>
          <p:cNvSpPr txBox="1"/>
          <p:nvPr/>
        </p:nvSpPr>
        <p:spPr>
          <a:xfrm>
            <a:off x="1686187" y="716759"/>
            <a:ext cx="6082018" cy="461665"/>
          </a:xfrm>
          <a:prstGeom prst="rect">
            <a:avLst/>
          </a:prstGeom>
          <a:noFill/>
        </p:spPr>
        <p:txBody>
          <a:bodyPr wrap="square" rtlCol="0">
            <a:spAutoFit/>
          </a:bodyPr>
          <a:lstStyle/>
          <a:p>
            <a:r>
              <a:rPr lang="en-US" sz="2400" dirty="0"/>
              <a:t>We continue to invest in the future </a:t>
            </a:r>
          </a:p>
        </p:txBody>
      </p:sp>
    </p:spTree>
    <p:extLst>
      <p:ext uri="{BB962C8B-B14F-4D97-AF65-F5344CB8AC3E}">
        <p14:creationId xmlns:p14="http://schemas.microsoft.com/office/powerpoint/2010/main" val="18353276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B2C9DF-1C6A-054A-8338-E6380888E97E}"/>
              </a:ext>
            </a:extLst>
          </p:cNvPr>
          <p:cNvSpPr>
            <a:spLocks noGrp="1"/>
          </p:cNvSpPr>
          <p:nvPr>
            <p:ph type="title"/>
          </p:nvPr>
        </p:nvSpPr>
        <p:spPr>
          <a:xfrm>
            <a:off x="282575" y="2408940"/>
            <a:ext cx="11210925" cy="744836"/>
          </a:xfrm>
        </p:spPr>
        <p:txBody>
          <a:bodyPr vert="horz" lIns="91440" tIns="45720" rIns="91440" bIns="45720" rtlCol="0" anchor="ctr">
            <a:normAutofit/>
          </a:bodyPr>
          <a:lstStyle/>
          <a:p>
            <a:pPr algn="ctr"/>
            <a:r>
              <a:rPr lang="en-US" sz="3600" dirty="0">
                <a:solidFill>
                  <a:schemeClr val="tx1">
                    <a:lumMod val="85000"/>
                    <a:lumOff val="15000"/>
                  </a:schemeClr>
                </a:solidFill>
              </a:rPr>
              <a:t>Thank You – Any Questions </a:t>
            </a:r>
            <a:endParaRPr lang="en-US" sz="3600" kern="1200" dirty="0">
              <a:solidFill>
                <a:schemeClr val="tx1">
                  <a:lumMod val="85000"/>
                  <a:lumOff val="15000"/>
                </a:schemeClr>
              </a:solidFill>
              <a:latin typeface="+mj-lt"/>
              <a:ea typeface="+mj-ea"/>
              <a:cs typeface="+mj-cs"/>
            </a:endParaRPr>
          </a:p>
        </p:txBody>
      </p:sp>
      <p:cxnSp>
        <p:nvCxnSpPr>
          <p:cNvPr id="16" name="Straight Connector 15">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pic>
        <p:nvPicPr>
          <p:cNvPr id="4" name="Picture 3" descr="A purple circle with text and numbers&#10;&#10;Description automatically generated">
            <a:extLst>
              <a:ext uri="{FF2B5EF4-FFF2-40B4-BE49-F238E27FC236}">
                <a16:creationId xmlns:a16="http://schemas.microsoft.com/office/drawing/2014/main" id="{5740D880-17E2-0E86-FFC4-B3F1428B586D}"/>
              </a:ext>
            </a:extLst>
          </p:cNvPr>
          <p:cNvPicPr>
            <a:picLocks noChangeAspect="1"/>
          </p:cNvPicPr>
          <p:nvPr/>
        </p:nvPicPr>
        <p:blipFill>
          <a:blip r:embed="rId2"/>
          <a:stretch>
            <a:fillRect/>
          </a:stretch>
        </p:blipFill>
        <p:spPr>
          <a:xfrm>
            <a:off x="4351104" y="3222770"/>
            <a:ext cx="3073866" cy="3073866"/>
          </a:xfrm>
          <a:prstGeom prst="rect">
            <a:avLst/>
          </a:prstGeom>
        </p:spPr>
      </p:pic>
    </p:spTree>
    <p:extLst>
      <p:ext uri="{BB962C8B-B14F-4D97-AF65-F5344CB8AC3E}">
        <p14:creationId xmlns:p14="http://schemas.microsoft.com/office/powerpoint/2010/main" val="4400647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15751</TotalTime>
  <Words>793</Words>
  <Application>Microsoft Macintosh PowerPoint</Application>
  <PresentationFormat>Widescreen</PresentationFormat>
  <Paragraphs>55</Paragraphs>
  <Slides>9</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Impact</vt:lpstr>
      <vt:lpstr>Office Theme</vt:lpstr>
      <vt:lpstr>PowerPoint Presentation</vt:lpstr>
      <vt:lpstr>Summary of the Year</vt:lpstr>
      <vt:lpstr>Finances 2022 – 2023 – SANTANDER BANK</vt:lpstr>
      <vt:lpstr>Finances 2022 – 2023 BARCLAYS BANK</vt:lpstr>
      <vt:lpstr>Finances 2022 – 2023</vt:lpstr>
      <vt:lpstr>Finances  2022 - 2023</vt:lpstr>
      <vt:lpstr>Finances - Productions 2022 - 2023</vt:lpstr>
      <vt:lpstr>Finances - Productions 2022 - 2023</vt:lpstr>
      <vt:lpstr>Thank You – Any 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Shonali Rodrigues</dc:creator>
  <cp:lastModifiedBy>Mark Weatherbed</cp:lastModifiedBy>
  <cp:revision>28</cp:revision>
  <dcterms:created xsi:type="dcterms:W3CDTF">2019-10-17T16:45:16Z</dcterms:created>
  <dcterms:modified xsi:type="dcterms:W3CDTF">2023-07-10T17:58:44Z</dcterms:modified>
</cp:coreProperties>
</file>